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tif" ContentType="image/ti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2.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0"/>
  </p:notesMasterIdLst>
  <p:sldIdLst>
    <p:sldId id="485" r:id="rId2"/>
    <p:sldId id="396" r:id="rId3"/>
    <p:sldId id="397" r:id="rId4"/>
    <p:sldId id="499" r:id="rId5"/>
    <p:sldId id="498" r:id="rId6"/>
    <p:sldId id="500" r:id="rId7"/>
    <p:sldId id="501" r:id="rId8"/>
    <p:sldId id="508" r:id="rId9"/>
    <p:sldId id="509" r:id="rId10"/>
    <p:sldId id="507" r:id="rId11"/>
    <p:sldId id="503" r:id="rId12"/>
    <p:sldId id="504" r:id="rId13"/>
    <p:sldId id="511" r:id="rId14"/>
    <p:sldId id="522" r:id="rId15"/>
    <p:sldId id="516" r:id="rId16"/>
    <p:sldId id="525" r:id="rId17"/>
    <p:sldId id="527" r:id="rId18"/>
    <p:sldId id="517" r:id="rId19"/>
    <p:sldId id="513" r:id="rId20"/>
    <p:sldId id="526" r:id="rId21"/>
    <p:sldId id="283" r:id="rId22"/>
    <p:sldId id="510" r:id="rId23"/>
    <p:sldId id="512" r:id="rId24"/>
    <p:sldId id="514" r:id="rId25"/>
    <p:sldId id="290" r:id="rId26"/>
    <p:sldId id="291" r:id="rId27"/>
    <p:sldId id="497" r:id="rId28"/>
    <p:sldId id="518" r:id="rId29"/>
  </p:sldIdLst>
  <p:sldSz cx="12192000" cy="6858000"/>
  <p:notesSz cx="6858000" cy="9144000"/>
  <p:embeddedFontLst>
    <p:embeddedFont>
      <p:font typeface="Verdana" panose="020B0604030504040204" pitchFamily="34" charset="0"/>
      <p:regular r:id="rId31"/>
      <p:bold r:id="rId32"/>
      <p:italic r:id="rId33"/>
      <p:boldItalic r:id="rId3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402DCAB-7EC0-4111-9861-E7B0CB1DC221}">
          <p14:sldIdLst>
            <p14:sldId id="485"/>
            <p14:sldId id="396"/>
            <p14:sldId id="397"/>
            <p14:sldId id="499"/>
            <p14:sldId id="498"/>
            <p14:sldId id="500"/>
            <p14:sldId id="501"/>
            <p14:sldId id="508"/>
            <p14:sldId id="509"/>
            <p14:sldId id="507"/>
            <p14:sldId id="503"/>
            <p14:sldId id="504"/>
            <p14:sldId id="511"/>
            <p14:sldId id="522"/>
            <p14:sldId id="516"/>
            <p14:sldId id="525"/>
            <p14:sldId id="527"/>
            <p14:sldId id="517"/>
            <p14:sldId id="513"/>
            <p14:sldId id="526"/>
            <p14:sldId id="283"/>
            <p14:sldId id="510"/>
            <p14:sldId id="512"/>
            <p14:sldId id="514"/>
            <p14:sldId id="290"/>
            <p14:sldId id="291"/>
            <p14:sldId id="497"/>
            <p14:sldId id="51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06C0796-9087-4577-8DE3-1F1950A6BD3A}" v="4" dt="2022-09-20T21:02:47.54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473" autoAdjust="0"/>
    <p:restoredTop sz="56754" autoAdjust="0"/>
  </p:normalViewPr>
  <p:slideViewPr>
    <p:cSldViewPr snapToGrid="0">
      <p:cViewPr varScale="1">
        <p:scale>
          <a:sx n="43" d="100"/>
          <a:sy n="43" d="100"/>
        </p:scale>
        <p:origin x="1312" y="44"/>
      </p:cViewPr>
      <p:guideLst/>
    </p:cSldViewPr>
  </p:slideViewPr>
  <p:notesTextViewPr>
    <p:cViewPr>
      <p:scale>
        <a:sx n="100" d="100"/>
        <a:sy n="100" d="100"/>
      </p:scale>
      <p:origin x="0" y="0"/>
    </p:cViewPr>
  </p:notesTextViewPr>
  <p:sorterViewPr>
    <p:cViewPr varScale="1">
      <p:scale>
        <a:sx n="1" d="1"/>
        <a:sy n="1" d="1"/>
      </p:scale>
      <p:origin x="0" y="-9456"/>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5/10/relationships/revisionInfo" Target="revisionInfo.xml"/><Relationship Id="rId21" Type="http://schemas.openxmlformats.org/officeDocument/2006/relationships/slide" Target="slides/slide20.xml"/><Relationship Id="rId34"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3.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2.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cked"/>
        <c:varyColors val="0"/>
        <c:ser>
          <c:idx val="0"/>
          <c:order val="0"/>
          <c:tx>
            <c:strRef>
              <c:f>Sheet1!$B$1</c:f>
              <c:strCache>
                <c:ptCount val="1"/>
                <c:pt idx="0">
                  <c:v>Cost</c:v>
                </c:pt>
              </c:strCache>
            </c:strRef>
          </c:tx>
          <c:spPr>
            <a:ln w="28575" cap="rnd">
              <a:solidFill>
                <a:schemeClr val="accent1"/>
              </a:solidFill>
              <a:round/>
            </a:ln>
            <a:effectLst/>
          </c:spPr>
          <c:marker>
            <c:symbol val="none"/>
          </c:marker>
          <c:cat>
            <c:strRef>
              <c:f>Sheet1!$A$2:$A$6</c:f>
              <c:strCache>
                <c:ptCount val="5"/>
                <c:pt idx="0">
                  <c:v>Communication</c:v>
                </c:pt>
                <c:pt idx="1">
                  <c:v>Planning</c:v>
                </c:pt>
                <c:pt idx="2">
                  <c:v>Modeling</c:v>
                </c:pt>
                <c:pt idx="3">
                  <c:v>Cosntruction</c:v>
                </c:pt>
                <c:pt idx="4">
                  <c:v>Deployment</c:v>
                </c:pt>
              </c:strCache>
            </c:strRef>
          </c:cat>
          <c:val>
            <c:numRef>
              <c:f>Sheet1!$B$2:$B$6</c:f>
              <c:numCache>
                <c:formatCode>General</c:formatCode>
                <c:ptCount val="5"/>
                <c:pt idx="0">
                  <c:v>2</c:v>
                </c:pt>
                <c:pt idx="1">
                  <c:v>8</c:v>
                </c:pt>
                <c:pt idx="2">
                  <c:v>16</c:v>
                </c:pt>
                <c:pt idx="3">
                  <c:v>32</c:v>
                </c:pt>
                <c:pt idx="4">
                  <c:v>64</c:v>
                </c:pt>
              </c:numCache>
            </c:numRef>
          </c:val>
          <c:smooth val="1"/>
          <c:extLst>
            <c:ext xmlns:c16="http://schemas.microsoft.com/office/drawing/2014/chart" uri="{C3380CC4-5D6E-409C-BE32-E72D297353CC}">
              <c16:uniqueId val="{00000000-5FC1-0748-818C-B9AFA8EEC3B5}"/>
            </c:ext>
          </c:extLst>
        </c:ser>
        <c:dLbls>
          <c:showLegendKey val="0"/>
          <c:showVal val="0"/>
          <c:showCatName val="0"/>
          <c:showSerName val="0"/>
          <c:showPercent val="0"/>
          <c:showBubbleSize val="0"/>
        </c:dLbls>
        <c:smooth val="0"/>
        <c:axId val="1669413087"/>
        <c:axId val="70705376"/>
      </c:lineChart>
      <c:catAx>
        <c:axId val="1669413087"/>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70705376"/>
        <c:crosses val="autoZero"/>
        <c:auto val="1"/>
        <c:lblAlgn val="ctr"/>
        <c:lblOffset val="100"/>
        <c:noMultiLvlLbl val="0"/>
      </c:catAx>
      <c:valAx>
        <c:axId val="70705376"/>
        <c:scaling>
          <c:orientation val="minMax"/>
        </c:scaling>
        <c:delete val="1"/>
        <c:axPos val="l"/>
        <c:title>
          <c:tx>
            <c:rich>
              <a:bodyPr rot="-54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r>
                  <a:rPr lang="en-US" sz="2000" dirty="0"/>
                  <a:t>Relative Cost to Fix Defect</a:t>
                </a:r>
              </a:p>
            </c:rich>
          </c:tx>
          <c:overlay val="0"/>
          <c:spPr>
            <a:noFill/>
            <a:ln>
              <a:noFill/>
            </a:ln>
            <a:effectLst/>
          </c:spPr>
          <c:txPr>
            <a:bodyPr rot="-54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crossAx val="1669413087"/>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cked"/>
        <c:varyColors val="0"/>
        <c:ser>
          <c:idx val="0"/>
          <c:order val="0"/>
          <c:tx>
            <c:strRef>
              <c:f>Sheet1!$B$1</c:f>
              <c:strCache>
                <c:ptCount val="1"/>
                <c:pt idx="0">
                  <c:v>Cost</c:v>
                </c:pt>
              </c:strCache>
            </c:strRef>
          </c:tx>
          <c:spPr>
            <a:ln w="28575" cap="rnd">
              <a:solidFill>
                <a:schemeClr val="accent1"/>
              </a:solidFill>
              <a:round/>
            </a:ln>
            <a:effectLst/>
          </c:spPr>
          <c:marker>
            <c:symbol val="none"/>
          </c:marker>
          <c:cat>
            <c:strRef>
              <c:f>Sheet1!$A$2:$A$6</c:f>
              <c:strCache>
                <c:ptCount val="5"/>
                <c:pt idx="0">
                  <c:v>Communication</c:v>
                </c:pt>
                <c:pt idx="1">
                  <c:v>Planning</c:v>
                </c:pt>
                <c:pt idx="2">
                  <c:v>Modeling</c:v>
                </c:pt>
                <c:pt idx="3">
                  <c:v>Cosntruction</c:v>
                </c:pt>
                <c:pt idx="4">
                  <c:v>Deployment</c:v>
                </c:pt>
              </c:strCache>
            </c:strRef>
          </c:cat>
          <c:val>
            <c:numRef>
              <c:f>Sheet1!$B$2:$B$6</c:f>
              <c:numCache>
                <c:formatCode>General</c:formatCode>
                <c:ptCount val="5"/>
                <c:pt idx="0">
                  <c:v>2</c:v>
                </c:pt>
                <c:pt idx="1">
                  <c:v>8</c:v>
                </c:pt>
                <c:pt idx="2">
                  <c:v>16</c:v>
                </c:pt>
                <c:pt idx="3">
                  <c:v>32</c:v>
                </c:pt>
                <c:pt idx="4">
                  <c:v>64</c:v>
                </c:pt>
              </c:numCache>
            </c:numRef>
          </c:val>
          <c:smooth val="1"/>
          <c:extLst>
            <c:ext xmlns:c16="http://schemas.microsoft.com/office/drawing/2014/chart" uri="{C3380CC4-5D6E-409C-BE32-E72D297353CC}">
              <c16:uniqueId val="{00000000-4DBB-2F47-A9D1-1C7E0ED195E1}"/>
            </c:ext>
          </c:extLst>
        </c:ser>
        <c:dLbls>
          <c:showLegendKey val="0"/>
          <c:showVal val="0"/>
          <c:showCatName val="0"/>
          <c:showSerName val="0"/>
          <c:showPercent val="0"/>
          <c:showBubbleSize val="0"/>
        </c:dLbls>
        <c:smooth val="0"/>
        <c:axId val="1669413087"/>
        <c:axId val="70705376"/>
      </c:lineChart>
      <c:catAx>
        <c:axId val="1669413087"/>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500" b="0" i="0" u="none" strike="noStrike" kern="1200" baseline="0">
                <a:solidFill>
                  <a:schemeClr val="tx1">
                    <a:lumMod val="65000"/>
                    <a:lumOff val="35000"/>
                  </a:schemeClr>
                </a:solidFill>
                <a:latin typeface="+mn-lt"/>
                <a:ea typeface="+mn-ea"/>
                <a:cs typeface="+mn-cs"/>
              </a:defRPr>
            </a:pPr>
            <a:endParaRPr lang="en-US"/>
          </a:p>
        </c:txPr>
        <c:crossAx val="70705376"/>
        <c:crosses val="autoZero"/>
        <c:auto val="1"/>
        <c:lblAlgn val="ctr"/>
        <c:lblOffset val="100"/>
        <c:noMultiLvlLbl val="0"/>
      </c:catAx>
      <c:valAx>
        <c:axId val="70705376"/>
        <c:scaling>
          <c:orientation val="minMax"/>
        </c:scaling>
        <c:delete val="1"/>
        <c:axPos val="l"/>
        <c:title>
          <c:tx>
            <c:rich>
              <a:bodyPr rot="-5400000" spcFirstLastPara="1" vertOverflow="ellipsis" vert="horz" wrap="square" anchor="ctr" anchorCtr="1"/>
              <a:lstStyle/>
              <a:p>
                <a:pPr>
                  <a:defRPr sz="1500" b="0" i="0" u="none" strike="noStrike" kern="1200" baseline="0">
                    <a:solidFill>
                      <a:schemeClr val="tx1">
                        <a:lumMod val="65000"/>
                        <a:lumOff val="35000"/>
                      </a:schemeClr>
                    </a:solidFill>
                    <a:latin typeface="+mn-lt"/>
                    <a:ea typeface="+mn-ea"/>
                    <a:cs typeface="+mn-cs"/>
                  </a:defRPr>
                </a:pPr>
                <a:r>
                  <a:rPr lang="en-US"/>
                  <a:t>Relative Cost to Fix Defect</a:t>
                </a:r>
              </a:p>
            </c:rich>
          </c:tx>
          <c:overlay val="0"/>
          <c:spPr>
            <a:noFill/>
            <a:ln>
              <a:noFill/>
            </a:ln>
            <a:effectLst/>
          </c:spPr>
          <c:txPr>
            <a:bodyPr rot="-5400000" spcFirstLastPara="1" vertOverflow="ellipsis" vert="horz" wrap="square" anchor="ctr" anchorCtr="1"/>
            <a:lstStyle/>
            <a:p>
              <a:pPr>
                <a:defRPr sz="15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crossAx val="1669413087"/>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500"/>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cked"/>
        <c:varyColors val="0"/>
        <c:ser>
          <c:idx val="0"/>
          <c:order val="0"/>
          <c:tx>
            <c:strRef>
              <c:f>Sheet1!$B$1</c:f>
              <c:strCache>
                <c:ptCount val="1"/>
                <c:pt idx="0">
                  <c:v>Cost</c:v>
                </c:pt>
              </c:strCache>
            </c:strRef>
          </c:tx>
          <c:spPr>
            <a:ln w="28575" cap="rnd">
              <a:solidFill>
                <a:schemeClr val="accent1"/>
              </a:solidFill>
              <a:round/>
            </a:ln>
            <a:effectLst/>
          </c:spPr>
          <c:marker>
            <c:symbol val="none"/>
          </c:marker>
          <c:cat>
            <c:strRef>
              <c:f>Sheet1!$A$2:$A$6</c:f>
              <c:strCache>
                <c:ptCount val="5"/>
                <c:pt idx="0">
                  <c:v>Communication</c:v>
                </c:pt>
                <c:pt idx="1">
                  <c:v>Planning</c:v>
                </c:pt>
                <c:pt idx="2">
                  <c:v>Modeling</c:v>
                </c:pt>
                <c:pt idx="3">
                  <c:v>Cosntruction</c:v>
                </c:pt>
                <c:pt idx="4">
                  <c:v>Deployment</c:v>
                </c:pt>
              </c:strCache>
            </c:strRef>
          </c:cat>
          <c:val>
            <c:numRef>
              <c:f>Sheet1!$B$2:$B$6</c:f>
              <c:numCache>
                <c:formatCode>General</c:formatCode>
                <c:ptCount val="5"/>
                <c:pt idx="0">
                  <c:v>2</c:v>
                </c:pt>
                <c:pt idx="1">
                  <c:v>8</c:v>
                </c:pt>
                <c:pt idx="2">
                  <c:v>16</c:v>
                </c:pt>
                <c:pt idx="3">
                  <c:v>32</c:v>
                </c:pt>
                <c:pt idx="4">
                  <c:v>64</c:v>
                </c:pt>
              </c:numCache>
            </c:numRef>
          </c:val>
          <c:smooth val="1"/>
          <c:extLst>
            <c:ext xmlns:c16="http://schemas.microsoft.com/office/drawing/2014/chart" uri="{C3380CC4-5D6E-409C-BE32-E72D297353CC}">
              <c16:uniqueId val="{00000000-4DBB-2F47-A9D1-1C7E0ED195E1}"/>
            </c:ext>
          </c:extLst>
        </c:ser>
        <c:dLbls>
          <c:showLegendKey val="0"/>
          <c:showVal val="0"/>
          <c:showCatName val="0"/>
          <c:showSerName val="0"/>
          <c:showPercent val="0"/>
          <c:showBubbleSize val="0"/>
        </c:dLbls>
        <c:smooth val="0"/>
        <c:axId val="1669413087"/>
        <c:axId val="70705376"/>
      </c:lineChart>
      <c:catAx>
        <c:axId val="1669413087"/>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500" b="0" i="0" u="none" strike="noStrike" kern="1200" baseline="0">
                <a:solidFill>
                  <a:schemeClr val="tx1">
                    <a:lumMod val="65000"/>
                    <a:lumOff val="35000"/>
                  </a:schemeClr>
                </a:solidFill>
                <a:latin typeface="+mn-lt"/>
                <a:ea typeface="+mn-ea"/>
                <a:cs typeface="+mn-cs"/>
              </a:defRPr>
            </a:pPr>
            <a:endParaRPr lang="en-US"/>
          </a:p>
        </c:txPr>
        <c:crossAx val="70705376"/>
        <c:crosses val="autoZero"/>
        <c:auto val="1"/>
        <c:lblAlgn val="ctr"/>
        <c:lblOffset val="100"/>
        <c:noMultiLvlLbl val="0"/>
      </c:catAx>
      <c:valAx>
        <c:axId val="70705376"/>
        <c:scaling>
          <c:orientation val="minMax"/>
        </c:scaling>
        <c:delete val="1"/>
        <c:axPos val="l"/>
        <c:title>
          <c:tx>
            <c:rich>
              <a:bodyPr rot="-5400000" spcFirstLastPara="1" vertOverflow="ellipsis" vert="horz" wrap="square" anchor="ctr" anchorCtr="1"/>
              <a:lstStyle/>
              <a:p>
                <a:pPr>
                  <a:defRPr sz="1500" b="0" i="0" u="none" strike="noStrike" kern="1200" baseline="0">
                    <a:solidFill>
                      <a:schemeClr val="tx1">
                        <a:lumMod val="65000"/>
                        <a:lumOff val="35000"/>
                      </a:schemeClr>
                    </a:solidFill>
                    <a:latin typeface="+mn-lt"/>
                    <a:ea typeface="+mn-ea"/>
                    <a:cs typeface="+mn-cs"/>
                  </a:defRPr>
                </a:pPr>
                <a:r>
                  <a:rPr lang="en-US"/>
                  <a:t>Relative Cost to Fix Defect</a:t>
                </a:r>
              </a:p>
            </c:rich>
          </c:tx>
          <c:overlay val="0"/>
          <c:spPr>
            <a:noFill/>
            <a:ln>
              <a:noFill/>
            </a:ln>
            <a:effectLst/>
          </c:spPr>
          <c:txPr>
            <a:bodyPr rot="-5400000" spcFirstLastPara="1" vertOverflow="ellipsis" vert="horz" wrap="square" anchor="ctr" anchorCtr="1"/>
            <a:lstStyle/>
            <a:p>
              <a:pPr>
                <a:defRPr sz="15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crossAx val="1669413087"/>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500"/>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C7E5181-6CF5-45F7-A87A-E0E0B1FD7549}" type="datetimeFigureOut">
              <a:rPr lang="en-US" smtClean="0"/>
              <a:t>9/23/2024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937F07-1250-4CCE-B198-1B2887014F41}" type="slidenum">
              <a:rPr lang="en-US" smtClean="0"/>
              <a:t>‹#›</a:t>
            </a:fld>
            <a:endParaRPr lang="en-US"/>
          </a:p>
        </p:txBody>
      </p:sp>
    </p:spTree>
    <p:extLst>
      <p:ext uri="{BB962C8B-B14F-4D97-AF65-F5344CB8AC3E}">
        <p14:creationId xmlns:p14="http://schemas.microsoft.com/office/powerpoint/2010/main" val="27934701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1</a:t>
            </a:fld>
            <a:endParaRPr lang="en-US"/>
          </a:p>
        </p:txBody>
      </p:sp>
    </p:spTree>
    <p:extLst>
      <p:ext uri="{BB962C8B-B14F-4D97-AF65-F5344CB8AC3E}">
        <p14:creationId xmlns:p14="http://schemas.microsoft.com/office/powerpoint/2010/main" val="34670289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lnSpc>
                <a:spcPct val="80000"/>
              </a:lnSpc>
            </a:pPr>
            <a:r>
              <a:rPr lang="en-GB" altLang="en-US" sz="2400" dirty="0"/>
              <a:t>Inflexible partitioning of the project into distinct stages makes it difficult to respond to changing customer requirements.</a:t>
            </a:r>
          </a:p>
          <a:p>
            <a:pPr lvl="1">
              <a:lnSpc>
                <a:spcPct val="80000"/>
              </a:lnSpc>
            </a:pPr>
            <a:endParaRPr lang="en-GB" altLang="en-US" sz="2400" dirty="0"/>
          </a:p>
          <a:p>
            <a:pPr lvl="1">
              <a:lnSpc>
                <a:spcPct val="80000"/>
              </a:lnSpc>
            </a:pPr>
            <a:r>
              <a:rPr lang="en-GB" altLang="en-US" sz="2400" dirty="0"/>
              <a:t>This big focus on QA of each phase means that even if you wanted to go back to a prior phase (and there are “iterative” versions of the waterfall process, too), you are going to need to throw out a lot of work! What was the point of the extremely thorough requirements documents when you are going to throw them out?</a:t>
            </a:r>
          </a:p>
          <a:p>
            <a:pPr lvl="1">
              <a:lnSpc>
                <a:spcPct val="80000"/>
              </a:lnSpc>
            </a:pPr>
            <a:endParaRPr lang="en-GB" altLang="en-US" sz="2400" dirty="0"/>
          </a:p>
          <a:p>
            <a:pPr lvl="1">
              <a:lnSpc>
                <a:spcPct val="80000"/>
              </a:lnSpc>
            </a:pPr>
            <a:r>
              <a:rPr lang="en-GB" altLang="en-US" sz="2400" dirty="0"/>
              <a:t>Therefore, this model is only appropriate when the requirements are very well-understood and changes will be very limited during the design process. </a:t>
            </a:r>
          </a:p>
          <a:p>
            <a:pPr lvl="1">
              <a:lnSpc>
                <a:spcPct val="80000"/>
              </a:lnSpc>
            </a:pPr>
            <a:r>
              <a:rPr lang="en-GB" altLang="en-US" sz="2400" dirty="0"/>
              <a:t>But few business systems have stable requirements.</a:t>
            </a:r>
          </a:p>
        </p:txBody>
      </p:sp>
      <p:sp>
        <p:nvSpPr>
          <p:cNvPr id="4" name="Slide Number Placeholder 3"/>
          <p:cNvSpPr>
            <a:spLocks noGrp="1"/>
          </p:cNvSpPr>
          <p:nvPr>
            <p:ph type="sldNum" sz="quarter" idx="5"/>
          </p:nvPr>
        </p:nvSpPr>
        <p:spPr/>
        <p:txBody>
          <a:bodyPr/>
          <a:lstStyle/>
          <a:p>
            <a:fld id="{07937F07-1250-4CCE-B198-1B2887014F41}" type="slidenum">
              <a:rPr lang="en-US" smtClean="0"/>
              <a:t>10</a:t>
            </a:fld>
            <a:endParaRPr lang="en-US"/>
          </a:p>
        </p:txBody>
      </p:sp>
    </p:spTree>
    <p:extLst>
      <p:ext uri="{BB962C8B-B14F-4D97-AF65-F5344CB8AC3E}">
        <p14:creationId xmlns:p14="http://schemas.microsoft.com/office/powerpoint/2010/main" val="28768846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0" i="0" u="none" strike="noStrike" kern="1200" dirty="0">
                <a:solidFill>
                  <a:schemeClr val="tx1"/>
                </a:solidFill>
                <a:effectLst/>
                <a:latin typeface="+mn-lt"/>
                <a:ea typeface="+mn-ea"/>
                <a:cs typeface="+mn-cs"/>
              </a:rPr>
              <a:t>What if I am the US government, building a naval warship that costs so much money that we expect that it will last at least 80 years?</a:t>
            </a:r>
          </a:p>
          <a:p>
            <a:pPr rtl="0" fontAlgn="base"/>
            <a:r>
              <a:rPr lang="en-US" sz="1200" b="0" i="0" u="none" strike="noStrike" kern="1200" dirty="0">
                <a:solidFill>
                  <a:schemeClr val="tx1"/>
                </a:solidFill>
                <a:effectLst/>
                <a:latin typeface="+mn-lt"/>
                <a:ea typeface="+mn-ea"/>
                <a:cs typeface="+mn-cs"/>
              </a:rPr>
              <a:t>What will the ship need to do? What will it interface with?</a:t>
            </a:r>
          </a:p>
          <a:p>
            <a:pPr rtl="0" fontAlgn="base"/>
            <a:r>
              <a:rPr lang="en-US" sz="1200" b="0" i="0" u="none" strike="noStrike" kern="1200" dirty="0">
                <a:solidFill>
                  <a:schemeClr val="tx1"/>
                </a:solidFill>
                <a:effectLst/>
                <a:latin typeface="+mn-lt"/>
                <a:ea typeface="+mn-ea"/>
                <a:cs typeface="+mn-cs"/>
              </a:rPr>
              <a:t>Tremendous uncertainty, but our goal is to draw plans in advance so that we can adapt later when needed</a:t>
            </a:r>
          </a:p>
          <a:p>
            <a:pPr rtl="0" fontAlgn="base"/>
            <a:endParaRPr lang="en-US" sz="1200" b="0" i="0" u="none" strike="noStrike" kern="1200" dirty="0">
              <a:solidFill>
                <a:schemeClr val="tx1"/>
              </a:solidFill>
              <a:effectLst/>
              <a:latin typeface="+mn-lt"/>
              <a:ea typeface="+mn-ea"/>
              <a:cs typeface="+mn-cs"/>
            </a:endParaRPr>
          </a:p>
          <a:p>
            <a:pPr rtl="0" fontAlgn="base"/>
            <a:r>
              <a:rPr lang="en-US" sz="1200" b="0" i="0" u="none" strike="noStrike" kern="1200" dirty="0">
                <a:solidFill>
                  <a:schemeClr val="tx1"/>
                </a:solidFill>
                <a:effectLst/>
                <a:latin typeface="+mn-lt"/>
                <a:ea typeface="+mn-ea"/>
                <a:cs typeface="+mn-cs"/>
              </a:rPr>
              <a:t>Note: we don’t need every ship in the component to last for 80 years: we are sure to design something with extension points, and upgradable components. But the INTERFACE for those components probably can’t change.</a:t>
            </a:r>
          </a:p>
          <a:p>
            <a:pPr rtl="0" fontAlgn="base"/>
            <a:endParaRPr lang="en-US" sz="1200" b="0" i="0" u="none" strike="noStrike" kern="1200" dirty="0">
              <a:solidFill>
                <a:schemeClr val="tx1"/>
              </a:solidFill>
              <a:effectLst/>
              <a:latin typeface="+mn-lt"/>
              <a:ea typeface="+mn-ea"/>
              <a:cs typeface="+mn-cs"/>
            </a:endParaRPr>
          </a:p>
          <a:p>
            <a:pPr rtl="0" fontAlgn="base"/>
            <a:r>
              <a:rPr lang="en-US" sz="1200" b="0" i="0" u="none" strike="noStrike" kern="1200" dirty="0">
                <a:solidFill>
                  <a:schemeClr val="tx1"/>
                </a:solidFill>
                <a:effectLst/>
                <a:latin typeface="+mn-lt"/>
                <a:ea typeface="+mn-ea"/>
                <a:cs typeface="+mn-cs"/>
              </a:rPr>
              <a:t>Very much benefits from the “expensive planning up front with external QA teams to review those plans” kind of process</a:t>
            </a:r>
          </a:p>
          <a:p>
            <a:pPr rtl="0" fontAlgn="base"/>
            <a:r>
              <a:rPr lang="en-US" sz="1200" b="0" i="0" u="none" strike="noStrike" kern="1200" dirty="0">
                <a:solidFill>
                  <a:schemeClr val="tx1"/>
                </a:solidFill>
                <a:effectLst/>
                <a:latin typeface="+mn-lt"/>
                <a:ea typeface="+mn-ea"/>
                <a:cs typeface="+mn-cs"/>
              </a:rPr>
              <a:t>This is not most of our software, though</a:t>
            </a:r>
          </a:p>
        </p:txBody>
      </p:sp>
      <p:sp>
        <p:nvSpPr>
          <p:cNvPr id="4" name="Slide Number Placeholder 3"/>
          <p:cNvSpPr>
            <a:spLocks noGrp="1"/>
          </p:cNvSpPr>
          <p:nvPr>
            <p:ph type="sldNum" sz="quarter" idx="5"/>
          </p:nvPr>
        </p:nvSpPr>
        <p:spPr/>
        <p:txBody>
          <a:bodyPr/>
          <a:lstStyle/>
          <a:p>
            <a:fld id="{07937F07-1250-4CCE-B198-1B2887014F41}" type="slidenum">
              <a:rPr lang="en-US" smtClean="0"/>
              <a:t>11</a:t>
            </a:fld>
            <a:endParaRPr lang="en-US"/>
          </a:p>
        </p:txBody>
      </p:sp>
    </p:spTree>
    <p:extLst>
      <p:ext uri="{BB962C8B-B14F-4D97-AF65-F5344CB8AC3E}">
        <p14:creationId xmlns:p14="http://schemas.microsoft.com/office/powerpoint/2010/main" val="39932230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7937F07-1250-4CCE-B198-1B2887014F41}" type="slidenum">
              <a:rPr lang="en-US" smtClean="0"/>
              <a:t>12</a:t>
            </a:fld>
            <a:endParaRPr lang="en-US"/>
          </a:p>
        </p:txBody>
      </p:sp>
    </p:spTree>
    <p:extLst>
      <p:ext uri="{BB962C8B-B14F-4D97-AF65-F5344CB8AC3E}">
        <p14:creationId xmlns:p14="http://schemas.microsoft.com/office/powerpoint/2010/main" val="36776551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ltLang="en-US" dirty="0"/>
              <a:t>The iterative process takes a waterfall, and it basically just says: “Hey, split up your huge project into smaller projects, deliver each of those projects in one iteration of a waterfall”</a:t>
            </a:r>
          </a:p>
          <a:p>
            <a:endParaRPr lang="en-GB" altLang="en-US" dirty="0"/>
          </a:p>
          <a:p>
            <a:r>
              <a:rPr lang="en-GB" altLang="en-US" dirty="0"/>
              <a:t>Core idea: System requirements ALWAYS evolve in the course of a project so process iteration where earlier stages are reworked is always part of the process for large systems.</a:t>
            </a:r>
          </a:p>
          <a:p>
            <a:endParaRPr lang="en-GB" altLang="en-US" sz="1200" dirty="0"/>
          </a:p>
          <a:p>
            <a:r>
              <a:rPr lang="en-GB" altLang="en-US" sz="1200" dirty="0"/>
              <a:t>User requirements are prioritized and the highest priority requirements are included in early iterations.</a:t>
            </a:r>
          </a:p>
          <a:p>
            <a:endParaRPr lang="en-GB" altLang="en-US" sz="1200" dirty="0"/>
          </a:p>
          <a:p>
            <a:r>
              <a:rPr lang="en-GB" altLang="en-US" sz="1200" dirty="0"/>
              <a:t>Once the development of an iteration is started, the requirements are frozen - but requirements for later iterations can continue to evolve (this is the distinction compared to incremental delivery of feature sets)</a:t>
            </a:r>
          </a:p>
          <a:p>
            <a:endParaRPr lang="en-GB" altLang="en-US" sz="1200" dirty="0"/>
          </a:p>
          <a:p>
            <a:r>
              <a:rPr lang="en-GB" altLang="en-US" sz="1200" dirty="0"/>
              <a:t>There are a variety of pr</a:t>
            </a:r>
          </a:p>
        </p:txBody>
      </p:sp>
      <p:sp>
        <p:nvSpPr>
          <p:cNvPr id="4" name="Slide Number Placeholder 3"/>
          <p:cNvSpPr>
            <a:spLocks noGrp="1"/>
          </p:cNvSpPr>
          <p:nvPr>
            <p:ph type="sldNum" sz="quarter" idx="5"/>
          </p:nvPr>
        </p:nvSpPr>
        <p:spPr/>
        <p:txBody>
          <a:bodyPr/>
          <a:lstStyle/>
          <a:p>
            <a:fld id="{07937F07-1250-4CCE-B198-1B2887014F41}" type="slidenum">
              <a:rPr lang="en-US" smtClean="0"/>
              <a:t>13</a:t>
            </a:fld>
            <a:endParaRPr lang="en-US"/>
          </a:p>
        </p:txBody>
      </p:sp>
    </p:spTree>
    <p:extLst>
      <p:ext uri="{BB962C8B-B14F-4D97-AF65-F5344CB8AC3E}">
        <p14:creationId xmlns:p14="http://schemas.microsoft.com/office/powerpoint/2010/main" val="9575604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Throughout the 90’s there were a variety of different software process models proposed to be “more lightweight” than waterfall. We won’t discuss them, other than to say that there were quite a few, and that agile came out on top.</a:t>
            </a:r>
          </a:p>
          <a:p>
            <a:pPr rtl="0" fontAlgn="base"/>
            <a:endParaRPr lang="en-US" sz="1200" b="0" i="0" u="none" strike="noStrike" kern="1200" dirty="0">
              <a:solidFill>
                <a:schemeClr val="tx1"/>
              </a:solidFill>
              <a:effectLst/>
              <a:latin typeface="+mn-lt"/>
              <a:ea typeface="+mn-ea"/>
              <a:cs typeface="+mn-cs"/>
            </a:endParaRPr>
          </a:p>
          <a:p>
            <a:pPr rtl="0" fontAlgn="base"/>
            <a:r>
              <a:rPr lang="en-US" sz="1200" b="0" i="0" u="none" strike="noStrike" kern="1200" dirty="0">
                <a:solidFill>
                  <a:schemeClr val="tx1"/>
                </a:solidFill>
                <a:effectLst/>
                <a:latin typeface="+mn-lt"/>
                <a:ea typeface="+mn-ea"/>
                <a:cs typeface="+mn-cs"/>
              </a:rPr>
              <a:t>Agile offers the following promise: what if we could build software in such a way that we could embrace both defects and change. If you build a process that can have an “agile” response to shifting requirements, you are also probably building one that can tolerate defects much better. </a:t>
            </a:r>
          </a:p>
          <a:p>
            <a:pPr rtl="0" fontAlgn="base"/>
            <a:endParaRPr lang="en-US" sz="1200" b="0" i="0" u="none" strike="noStrike" kern="1200" dirty="0">
              <a:solidFill>
                <a:schemeClr val="tx1"/>
              </a:solidFill>
              <a:effectLst/>
              <a:latin typeface="+mn-lt"/>
              <a:ea typeface="+mn-ea"/>
              <a:cs typeface="+mn-cs"/>
            </a:endParaRPr>
          </a:p>
          <a:p>
            <a:pPr marL="0" marR="0" lvl="0" indent="0" algn="l" defTabSz="914400" rtl="0" eaLnBrk="1" fontAlgn="base"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Compare to waterfall philosophy on risk:</a:t>
            </a:r>
          </a:p>
          <a:p>
            <a:pPr marL="0" marR="0" lvl="0" indent="0" algn="l" defTabSz="914400" rtl="0" eaLnBrk="1" fontAlgn="base"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Waterfall says: "The project is too large and complex, and it will take months (or years!) to plan, so once we come up with the plan, that plan can not change"</a:t>
            </a:r>
          </a:p>
          <a:p>
            <a:pPr marL="0" marR="0" lvl="0" indent="0" algn="l" defTabSz="914400" rtl="0" eaLnBrk="1" fontAlgn="base"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base"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agile says “The project is too large and complex, it is unlikely that we will know exactly what we need right now, and to some extent, we are inventing something new. We think that as we make it, we will figure it out as we go”</a:t>
            </a:r>
          </a:p>
          <a:p>
            <a:pPr rtl="0" fontAlgn="base"/>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7937F07-1250-4CCE-B198-1B2887014F41}" type="slidenum">
              <a:rPr lang="en-US" smtClean="0"/>
              <a:t>14</a:t>
            </a:fld>
            <a:endParaRPr lang="en-US"/>
          </a:p>
        </p:txBody>
      </p:sp>
    </p:spTree>
    <p:extLst>
      <p:ext uri="{BB962C8B-B14F-4D97-AF65-F5344CB8AC3E}">
        <p14:creationId xmlns:p14="http://schemas.microsoft.com/office/powerpoint/2010/main" val="17732838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0" i="0" u="none" strike="noStrike" kern="1200" dirty="0">
                <a:solidFill>
                  <a:schemeClr val="tx1"/>
                </a:solidFill>
                <a:effectLst/>
                <a:latin typeface="+mn-lt"/>
                <a:ea typeface="+mn-ea"/>
                <a:cs typeface="+mn-cs"/>
              </a:rPr>
              <a:t>The agile manifesto outlines the key principles that underpin agile processes. There are a variety of interpretations of this idea, “software craftsmanship” and “extreme programming” are some.</a:t>
            </a:r>
          </a:p>
          <a:p>
            <a:pPr rtl="0" fontAlgn="base"/>
            <a:endParaRPr lang="en-US" sz="1200" b="0" i="0" u="none" strike="noStrike" kern="1200" dirty="0">
              <a:solidFill>
                <a:schemeClr val="tx1"/>
              </a:solidFill>
              <a:effectLst/>
              <a:latin typeface="+mn-lt"/>
              <a:ea typeface="+mn-ea"/>
              <a:cs typeface="+mn-cs"/>
            </a:endParaRPr>
          </a:p>
          <a:p>
            <a:pPr rtl="0" fontAlgn="base"/>
            <a:r>
              <a:rPr lang="en-US" sz="1200" b="0" i="0" u="none" strike="noStrike" kern="1200" dirty="0">
                <a:solidFill>
                  <a:schemeClr val="tx1"/>
                </a:solidFill>
                <a:effectLst/>
                <a:latin typeface="+mn-lt"/>
                <a:ea typeface="+mn-ea"/>
                <a:cs typeface="+mn-cs"/>
              </a:rPr>
              <a:t>These values are a direct response to the waterfall processes. </a:t>
            </a:r>
          </a:p>
          <a:p>
            <a:pPr rtl="0" fontAlgn="base"/>
            <a:r>
              <a:rPr lang="en-US" sz="1200" b="0" i="0" u="none" strike="noStrike" kern="1200" dirty="0">
                <a:solidFill>
                  <a:schemeClr val="tx1"/>
                </a:solidFill>
                <a:effectLst/>
                <a:latin typeface="+mn-lt"/>
                <a:ea typeface="+mn-ea"/>
                <a:cs typeface="+mn-cs"/>
              </a:rPr>
              <a:t>Individuals and interactions – talk about things, localize knowledge vs these big modeling-based approaches. Typically embrace pair programming</a:t>
            </a:r>
          </a:p>
          <a:p>
            <a:pPr rtl="0" fontAlgn="base"/>
            <a:r>
              <a:rPr lang="en-US" sz="1200" b="0" i="0" u="none" strike="noStrike" kern="1200" dirty="0">
                <a:solidFill>
                  <a:schemeClr val="tx1"/>
                </a:solidFill>
                <a:effectLst/>
                <a:latin typeface="+mn-lt"/>
                <a:ea typeface="+mn-ea"/>
                <a:cs typeface="+mn-cs"/>
              </a:rPr>
              <a:t>Working software – write code that works and is readable, come up with techniques to make it be more likely to be correct. </a:t>
            </a:r>
          </a:p>
          <a:p>
            <a:pPr rtl="0" fontAlgn="base"/>
            <a:r>
              <a:rPr lang="en-US" sz="1200" b="0" i="0" u="none" strike="noStrike" kern="1200" dirty="0">
                <a:solidFill>
                  <a:schemeClr val="tx1"/>
                </a:solidFill>
                <a:effectLst/>
                <a:latin typeface="+mn-lt"/>
                <a:ea typeface="+mn-ea"/>
                <a:cs typeface="+mn-cs"/>
              </a:rPr>
              <a:t>Respond to change – manage uncertainty by designing and implementing what you need today, don’t make detailed plans in the future</a:t>
            </a:r>
          </a:p>
          <a:p>
            <a:pPr rtl="0" fontAlgn="base"/>
            <a:endParaRPr lang="en-US" sz="1200" b="0" i="0" u="none" strike="noStrike" kern="1200" dirty="0">
              <a:solidFill>
                <a:schemeClr val="tx1"/>
              </a:solidFill>
              <a:effectLst/>
              <a:latin typeface="+mn-lt"/>
              <a:ea typeface="+mn-ea"/>
              <a:cs typeface="+mn-cs"/>
            </a:endParaRPr>
          </a:p>
          <a:p>
            <a:pPr rtl="0" fontAlgn="base"/>
            <a:r>
              <a:rPr lang="en-US" sz="1200" b="0" i="0" u="none" strike="noStrike" kern="1200" dirty="0">
                <a:solidFill>
                  <a:schemeClr val="tx1"/>
                </a:solidFill>
                <a:effectLst/>
                <a:latin typeface="+mn-lt"/>
                <a:ea typeface="+mn-ea"/>
                <a:cs typeface="+mn-cs"/>
              </a:rPr>
              <a:t>Please note that agile is often talked about as a set of principles and processes that must be obeyed to the letter of the law. We do not claim what is the One True Way™, and many companies will offer certifications in agile this or agile that. Our focus for the next two lessons will be on understanding how agile principles manage risk and improve quality in software development.</a:t>
            </a:r>
          </a:p>
          <a:p>
            <a:pPr rtl="0" fontAlgn="base"/>
            <a:endParaRPr lang="en-US" sz="1200" b="0" i="0" u="none" strike="noStrike" kern="1200" dirty="0">
              <a:solidFill>
                <a:schemeClr val="tx1"/>
              </a:solidFill>
              <a:effectLst/>
              <a:latin typeface="+mn-lt"/>
              <a:ea typeface="+mn-ea"/>
              <a:cs typeface="+mn-cs"/>
            </a:endParaRPr>
          </a:p>
          <a:p>
            <a:pPr rtl="0" fontAlgn="base"/>
            <a:endParaRPr lang="en-US" sz="1200" b="0" i="0" u="none" strike="noStrike" kern="1200" dirty="0">
              <a:solidFill>
                <a:schemeClr val="tx1"/>
              </a:solidFill>
              <a:effectLst/>
              <a:latin typeface="+mn-lt"/>
              <a:ea typeface="+mn-ea"/>
              <a:cs typeface="+mn-cs"/>
            </a:endParaRPr>
          </a:p>
          <a:p>
            <a:pPr rtl="0" fontAlgn="base"/>
            <a:r>
              <a:rPr lang="en-US" sz="1200" b="0" i="0" u="none" strike="noStrike" kern="1200" dirty="0">
                <a:solidFill>
                  <a:schemeClr val="tx1"/>
                </a:solidFill>
                <a:effectLst/>
                <a:latin typeface="+mn-lt"/>
                <a:ea typeface="+mn-ea"/>
                <a:cs typeface="+mn-cs"/>
              </a:rPr>
              <a:t>If you would like to share this context, it is interesting to point out that the “Agile manifesto” was written and co-signed by 17 white men at a ski resort in Utah. This talk has a nice discussion of this - https://</a:t>
            </a:r>
            <a:r>
              <a:rPr lang="en-US" sz="1200" b="0" i="0" u="none" strike="noStrike" kern="1200" dirty="0" err="1">
                <a:solidFill>
                  <a:schemeClr val="tx1"/>
                </a:solidFill>
                <a:effectLst/>
                <a:latin typeface="+mn-lt"/>
                <a:ea typeface="+mn-ea"/>
                <a:cs typeface="+mn-cs"/>
              </a:rPr>
              <a:t>www.youtube.com</a:t>
            </a:r>
            <a:r>
              <a:rPr lang="en-US" sz="1200" b="0" i="0" u="none" strike="noStrike" kern="1200" dirty="0">
                <a:solidFill>
                  <a:schemeClr val="tx1"/>
                </a:solidFill>
                <a:effectLst/>
                <a:latin typeface="+mn-lt"/>
                <a:ea typeface="+mn-ea"/>
                <a:cs typeface="+mn-cs"/>
              </a:rPr>
              <a:t>/</a:t>
            </a:r>
            <a:r>
              <a:rPr lang="en-US" sz="1200" b="0" i="0" u="none" strike="noStrike" kern="1200" dirty="0" err="1">
                <a:solidFill>
                  <a:schemeClr val="tx1"/>
                </a:solidFill>
                <a:effectLst/>
                <a:latin typeface="+mn-lt"/>
                <a:ea typeface="+mn-ea"/>
                <a:cs typeface="+mn-cs"/>
              </a:rPr>
              <a:t>watch?v</a:t>
            </a:r>
            <a:r>
              <a:rPr lang="en-US" sz="1200" b="0" i="0" u="none" strike="noStrike" kern="1200" dirty="0">
                <a:solidFill>
                  <a:schemeClr val="tx1"/>
                </a:solidFill>
                <a:effectLst/>
                <a:latin typeface="+mn-lt"/>
                <a:ea typeface="+mn-ea"/>
                <a:cs typeface="+mn-cs"/>
              </a:rPr>
              <a:t>=YL-6RCTywbc </a:t>
            </a:r>
          </a:p>
        </p:txBody>
      </p:sp>
      <p:sp>
        <p:nvSpPr>
          <p:cNvPr id="4" name="Slide Number Placeholder 3"/>
          <p:cNvSpPr>
            <a:spLocks noGrp="1"/>
          </p:cNvSpPr>
          <p:nvPr>
            <p:ph type="sldNum" sz="quarter" idx="5"/>
          </p:nvPr>
        </p:nvSpPr>
        <p:spPr/>
        <p:txBody>
          <a:bodyPr/>
          <a:lstStyle/>
          <a:p>
            <a:fld id="{07937F07-1250-4CCE-B198-1B2887014F41}" type="slidenum">
              <a:rPr lang="en-US" smtClean="0"/>
              <a:t>15</a:t>
            </a:fld>
            <a:endParaRPr lang="en-US"/>
          </a:p>
        </p:txBody>
      </p:sp>
    </p:spTree>
    <p:extLst>
      <p:ext uri="{BB962C8B-B14F-4D97-AF65-F5344CB8AC3E}">
        <p14:creationId xmlns:p14="http://schemas.microsoft.com/office/powerpoint/2010/main" val="37143144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0" i="0" u="none" strike="noStrike" kern="1200" dirty="0">
                <a:solidFill>
                  <a:schemeClr val="tx1"/>
                </a:solidFill>
                <a:effectLst/>
                <a:latin typeface="+mn-lt"/>
                <a:ea typeface="+mn-ea"/>
                <a:cs typeface="+mn-cs"/>
              </a:rPr>
              <a:t>A lot of different variants of </a:t>
            </a:r>
            <a:r>
              <a:rPr lang="en-US" sz="1200" b="0" i="0" u="none" strike="noStrike" kern="1200">
                <a:solidFill>
                  <a:schemeClr val="tx1"/>
                </a:solidFill>
                <a:effectLst/>
                <a:latin typeface="+mn-lt"/>
                <a:ea typeface="+mn-ea"/>
                <a:cs typeface="+mn-cs"/>
              </a:rPr>
              <a:t>“Agile” </a:t>
            </a:r>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7937F07-1250-4CCE-B198-1B2887014F41}" type="slidenum">
              <a:rPr lang="en-US" smtClean="0"/>
              <a:t>16</a:t>
            </a:fld>
            <a:endParaRPr lang="en-US"/>
          </a:p>
        </p:txBody>
      </p:sp>
    </p:spTree>
    <p:extLst>
      <p:ext uri="{BB962C8B-B14F-4D97-AF65-F5344CB8AC3E}">
        <p14:creationId xmlns:p14="http://schemas.microsoft.com/office/powerpoint/2010/main" val="38140925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Returning to the agile values, we can see how they can respond to problems in the waterfall methodology, and ultimately reduce the cost of uncertainty.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7937F07-1250-4CCE-B198-1B2887014F41}" type="slidenum">
              <a:rPr lang="en-US" smtClean="0"/>
              <a:t>18</a:t>
            </a:fld>
            <a:endParaRPr lang="en-US"/>
          </a:p>
        </p:txBody>
      </p:sp>
    </p:spTree>
    <p:extLst>
      <p:ext uri="{BB962C8B-B14F-4D97-AF65-F5344CB8AC3E}">
        <p14:creationId xmlns:p14="http://schemas.microsoft.com/office/powerpoint/2010/main" val="32303558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Agile also includes a variety of common practices, perhaps the most important being collective ownership.</a:t>
            </a:r>
          </a:p>
          <a:p>
            <a:r>
              <a:rPr lang="en-US" dirty="0"/>
              <a:t> </a:t>
            </a:r>
          </a:p>
          <a:p>
            <a:r>
              <a:rPr lang="en-US" dirty="0"/>
              <a:t>Contrast this with the waterfall methodology, where quality is checked manually, often taking a lot of time and money. Agile makes quality everyone’s business, and relies upon automated checks of correctness as development goes.</a:t>
            </a:r>
          </a:p>
          <a:p>
            <a:endParaRPr lang="en-US" dirty="0"/>
          </a:p>
          <a:p>
            <a:r>
              <a:rPr lang="en-US" dirty="0"/>
              <a:t>We check functional correctness by running tests (more on that in a minute). Brainstorm: how do we check non-functional requirements?</a:t>
            </a:r>
          </a:p>
          <a:p>
            <a:pPr marL="171450" indent="-171450">
              <a:buFont typeface="Arial" panose="020B0604020202020204" pitchFamily="34" charset="0"/>
              <a:buChar char="•"/>
            </a:pPr>
            <a:r>
              <a:rPr lang="en-US" dirty="0"/>
              <a:t>Code quality checked by linters</a:t>
            </a:r>
          </a:p>
          <a:p>
            <a:pPr marL="171450" indent="-171450">
              <a:buFont typeface="Arial" panose="020B0604020202020204" pitchFamily="34" charset="0"/>
              <a:buChar char="•"/>
            </a:pPr>
            <a:r>
              <a:rPr lang="en-US" dirty="0"/>
              <a:t>Code quality – also pair programming or code review</a:t>
            </a:r>
          </a:p>
          <a:p>
            <a:pPr marL="171450" indent="-171450">
              <a:buFont typeface="Arial" panose="020B0604020202020204" pitchFamily="34" charset="0"/>
              <a:buChar char="•"/>
            </a:pPr>
            <a:r>
              <a:rPr lang="en-US" dirty="0"/>
              <a:t>Performance testing</a:t>
            </a:r>
          </a:p>
          <a:p>
            <a:pPr marL="171450" indent="-171450">
              <a:buFont typeface="Arial" panose="020B0604020202020204" pitchFamily="34" charset="0"/>
              <a:buChar char="•"/>
            </a:pPr>
            <a:r>
              <a:rPr lang="en-US" dirty="0"/>
              <a:t>Acceptance testing: including automated approaches to perform a/b tests and judge user satisfaction</a:t>
            </a:r>
          </a:p>
        </p:txBody>
      </p:sp>
      <p:sp>
        <p:nvSpPr>
          <p:cNvPr id="4" name="Slide Number Placeholder 3"/>
          <p:cNvSpPr>
            <a:spLocks noGrp="1"/>
          </p:cNvSpPr>
          <p:nvPr>
            <p:ph type="sldNum" sz="quarter" idx="5"/>
          </p:nvPr>
        </p:nvSpPr>
        <p:spPr/>
        <p:txBody>
          <a:bodyPr/>
          <a:lstStyle/>
          <a:p>
            <a:fld id="{07937F07-1250-4CCE-B198-1B2887014F41}" type="slidenum">
              <a:rPr lang="en-US" smtClean="0"/>
              <a:t>19</a:t>
            </a:fld>
            <a:endParaRPr lang="en-US"/>
          </a:p>
        </p:txBody>
      </p:sp>
    </p:spTree>
    <p:extLst>
      <p:ext uri="{BB962C8B-B14F-4D97-AF65-F5344CB8AC3E}">
        <p14:creationId xmlns:p14="http://schemas.microsoft.com/office/powerpoint/2010/main" val="16264642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7937F07-1250-4CCE-B198-1B2887014F41}" type="slidenum">
              <a:rPr lang="en-US" smtClean="0"/>
              <a:t>20</a:t>
            </a:fld>
            <a:endParaRPr lang="en-US"/>
          </a:p>
        </p:txBody>
      </p:sp>
    </p:spTree>
    <p:extLst>
      <p:ext uri="{BB962C8B-B14F-4D97-AF65-F5344CB8AC3E}">
        <p14:creationId xmlns:p14="http://schemas.microsoft.com/office/powerpoint/2010/main" val="39864215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&lt;read slide&gt;</a:t>
            </a:r>
          </a:p>
        </p:txBody>
      </p:sp>
      <p:sp>
        <p:nvSpPr>
          <p:cNvPr id="4" name="Slide Number Placeholder 3"/>
          <p:cNvSpPr>
            <a:spLocks noGrp="1"/>
          </p:cNvSpPr>
          <p:nvPr>
            <p:ph type="sldNum" sz="quarter" idx="5"/>
          </p:nvPr>
        </p:nvSpPr>
        <p:spPr/>
        <p:txBody>
          <a:bodyPr/>
          <a:lstStyle/>
          <a:p>
            <a:fld id="{07937F07-1250-4CCE-B198-1B2887014F41}" type="slidenum">
              <a:rPr lang="en-US" smtClean="0"/>
              <a:t>2</a:t>
            </a:fld>
            <a:endParaRPr lang="en-US"/>
          </a:p>
        </p:txBody>
      </p:sp>
    </p:spTree>
    <p:extLst>
      <p:ext uri="{BB962C8B-B14F-4D97-AF65-F5344CB8AC3E}">
        <p14:creationId xmlns:p14="http://schemas.microsoft.com/office/powerpoint/2010/main" val="16246759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3" name="Shape 483"/>
          <p:cNvSpPr>
            <a:spLocks noGrp="1" noRot="1" noChangeAspect="1"/>
          </p:cNvSpPr>
          <p:nvPr>
            <p:ph type="sldImg"/>
          </p:nvPr>
        </p:nvSpPr>
        <p:spPr>
          <a:xfrm>
            <a:off x="381000" y="685800"/>
            <a:ext cx="6096000" cy="3429000"/>
          </a:xfrm>
          <a:prstGeom prst="rect">
            <a:avLst/>
          </a:prstGeom>
        </p:spPr>
        <p:txBody>
          <a:bodyPr/>
          <a:lstStyle/>
          <a:p>
            <a:endParaRPr/>
          </a:p>
        </p:txBody>
      </p:sp>
      <p:sp>
        <p:nvSpPr>
          <p:cNvPr id="484" name="Shape 484"/>
          <p:cNvSpPr>
            <a:spLocks noGrp="1"/>
          </p:cNvSpPr>
          <p:nvPr>
            <p:ph type="body" sz="quarter" idx="1"/>
          </p:nvPr>
        </p:nvSpPr>
        <p:spPr>
          <a:prstGeom prst="rect">
            <a:avLst/>
          </a:prstGeom>
        </p:spPr>
        <p:txBody>
          <a:bodyPr/>
          <a:lstStyle/>
          <a:p>
            <a:pPr defTabSz="914400">
              <a:lnSpc>
                <a:spcPct val="100000"/>
              </a:lnSpc>
              <a:defRPr sz="1200">
                <a:latin typeface="Calibri"/>
                <a:ea typeface="Calibri"/>
                <a:cs typeface="Calibri"/>
                <a:sym typeface="Calibri"/>
              </a:defRPr>
            </a:pPr>
            <a:r>
              <a:rPr dirty="0"/>
              <a:t>Toyota production system (TPS)</a:t>
            </a:r>
          </a:p>
          <a:p>
            <a:pPr defTabSz="914400">
              <a:lnSpc>
                <a:spcPct val="100000"/>
              </a:lnSpc>
              <a:defRPr sz="1200">
                <a:latin typeface="Calibri"/>
                <a:ea typeface="Calibri"/>
                <a:cs typeface="Calibri"/>
                <a:sym typeface="Calibri"/>
              </a:defRPr>
            </a:pPr>
            <a:r>
              <a:rPr dirty="0"/>
              <a:t>“Every worker is responsible for the whole production line” – What do you do if you see a defective door go by? If you aren’t the QA inspector you do NOTHING. In TPS, you see that happen and you pull the cord to SHUT IT ALL DOWN AND FIGURE OUT HOW TO DO IT BETTER</a:t>
            </a:r>
          </a:p>
          <a:p>
            <a:pPr defTabSz="914400">
              <a:lnSpc>
                <a:spcPct val="100000"/>
              </a:lnSpc>
              <a:defRPr sz="1200">
                <a:latin typeface="Calibri"/>
                <a:ea typeface="Calibri"/>
                <a:cs typeface="Calibri"/>
                <a:sym typeface="Calibri"/>
              </a:defRPr>
            </a:pPr>
            <a:endParaRPr dirty="0"/>
          </a:p>
          <a:p>
            <a:pPr defTabSz="914400">
              <a:lnSpc>
                <a:spcPct val="100000"/>
              </a:lnSpc>
              <a:defRPr sz="1200">
                <a:latin typeface="Calibri"/>
                <a:ea typeface="Calibri"/>
                <a:cs typeface="Calibri"/>
                <a:sym typeface="Calibri"/>
              </a:defRPr>
            </a:pPr>
            <a:endParaRPr dirty="0"/>
          </a:p>
          <a:p>
            <a:pPr defTabSz="914400">
              <a:lnSpc>
                <a:spcPct val="100000"/>
              </a:lnSpc>
              <a:defRPr sz="1200">
                <a:latin typeface="Calibri"/>
                <a:ea typeface="Calibri"/>
                <a:cs typeface="Calibri"/>
                <a:sym typeface="Calibri"/>
              </a:defRPr>
            </a:pPr>
            <a:r>
              <a:rPr dirty="0"/>
              <a:t>We think that this is the most important/impactful part of agile. It is easy to say that you are “doing agile” by not planning a lot up front. But: must have a process solution for ensuring quality</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start with a process graphic.</a:t>
            </a:r>
          </a:p>
          <a:p>
            <a:endParaRPr lang="en-US" dirty="0"/>
          </a:p>
          <a:p>
            <a:r>
              <a:rPr lang="en-US" dirty="0"/>
              <a:t>The “process graphic” for agile looks very similar to the iterative waterfall model. Both contain the same phases, pretty much. Both contain a loop. What is different?</a:t>
            </a:r>
          </a:p>
          <a:p>
            <a:endParaRPr lang="en-US" dirty="0"/>
          </a:p>
          <a:p>
            <a:r>
              <a:rPr lang="en-US" dirty="0"/>
              <a:t>Agile has 3d rendering, colors, and round edges. (</a:t>
            </a:r>
            <a:r>
              <a:rPr lang="en-US" dirty="0" err="1"/>
              <a:t>haha</a:t>
            </a:r>
            <a:r>
              <a:rPr lang="en-US" dirty="0"/>
              <a:t>)</a:t>
            </a:r>
          </a:p>
          <a:p>
            <a:endParaRPr lang="en-US" dirty="0"/>
          </a:p>
          <a:p>
            <a:r>
              <a:rPr lang="en-US" dirty="0"/>
              <a:t>At its core, agile processes feature the same kinds of activities as the “traditional” processes before it. However, simply saying that you have multiple iterations of your project doesn’t really do anything to reduce the cost of changing requirements or late-detected defects.</a:t>
            </a:r>
          </a:p>
          <a:p>
            <a:endParaRPr lang="en-US" dirty="0"/>
          </a:p>
          <a:p>
            <a:r>
              <a:rPr lang="en-US" dirty="0"/>
              <a:t>The key idea in agile is being able to continuously evaluate the correctness and quality of software. </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22</a:t>
            </a:fld>
            <a:endParaRPr lang="en-US"/>
          </a:p>
        </p:txBody>
      </p:sp>
    </p:spTree>
    <p:extLst>
      <p:ext uri="{BB962C8B-B14F-4D97-AF65-F5344CB8AC3E}">
        <p14:creationId xmlns:p14="http://schemas.microsoft.com/office/powerpoint/2010/main" val="192511332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Agile processes reduce risk by setting a time box: each iteration (called a “sprint”) has a fixed duration, typically 2-4 weeks (never more than that).</a:t>
            </a:r>
          </a:p>
          <a:p>
            <a:endParaRPr lang="en-US" dirty="0"/>
          </a:p>
          <a:p>
            <a:r>
              <a:rPr lang="en-US" dirty="0"/>
              <a:t>We say “time box” in contrast to “feature box” - a sprint isn’t defined by what functionality the team wants to deliver: it’s a fixed duration. The date can not change. Only the functionality (scope) can change.</a:t>
            </a:r>
          </a:p>
          <a:p>
            <a:endParaRPr lang="en-US" dirty="0"/>
          </a:p>
          <a:p>
            <a:r>
              <a:rPr lang="en-US" dirty="0"/>
              <a:t>By setting the duration of each sprint to a fixed amount of time, it forces a realistic schedule: it will become apparent quite quickly (after just several sprints) that a schedule is not attainable. How do we know it’s not attainable? Because at the end of the sprint, we find that we can’t finish everything.</a:t>
            </a:r>
          </a:p>
          <a:p>
            <a:endParaRPr lang="en-US" dirty="0"/>
          </a:p>
          <a:p>
            <a:r>
              <a:rPr lang="en-US" dirty="0"/>
              <a:t>We will discuss agile planning in detail in the next lesson. However, we’ll share now that the key insight that makes it work is that time estimation gets better with experience, and agile embraces that growth in experience. </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23</a:t>
            </a:fld>
            <a:endParaRPr lang="en-US"/>
          </a:p>
        </p:txBody>
      </p:sp>
    </p:spTree>
    <p:extLst>
      <p:ext uri="{BB962C8B-B14F-4D97-AF65-F5344CB8AC3E}">
        <p14:creationId xmlns:p14="http://schemas.microsoft.com/office/powerpoint/2010/main" val="193750805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When Kent Beck was originally working on Agile, he called it "Test first programming" before writing the XP book. But halfway through the book he realized that programming was missing out on much more of what was going on when creating software, and while first is true, it doesn't connect the effect of the testing on the programming - it's not just testing FIRST and then programming, it's using tests to drive your programming. He is one of the biggest promoters of TDD.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Here is a more traditional picture of TDD.</a:t>
            </a:r>
          </a:p>
        </p:txBody>
      </p:sp>
      <p:sp>
        <p:nvSpPr>
          <p:cNvPr id="4" name="Slide Number Placeholder 3"/>
          <p:cNvSpPr>
            <a:spLocks noGrp="1"/>
          </p:cNvSpPr>
          <p:nvPr>
            <p:ph type="sldNum" sz="quarter" idx="5"/>
          </p:nvPr>
        </p:nvSpPr>
        <p:spPr/>
        <p:txBody>
          <a:bodyPr/>
          <a:lstStyle/>
          <a:p>
            <a:fld id="{07937F07-1250-4CCE-B198-1B2887014F41}" type="slidenum">
              <a:rPr lang="en-US" smtClean="0"/>
              <a:t>24</a:t>
            </a:fld>
            <a:endParaRPr lang="en-US"/>
          </a:p>
        </p:txBody>
      </p:sp>
    </p:spTree>
    <p:extLst>
      <p:ext uri="{BB962C8B-B14F-4D97-AF65-F5344CB8AC3E}">
        <p14:creationId xmlns:p14="http://schemas.microsoft.com/office/powerpoint/2010/main" val="34994003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0" name="Shape 530"/>
          <p:cNvSpPr>
            <a:spLocks noGrp="1" noRot="1" noChangeAspect="1"/>
          </p:cNvSpPr>
          <p:nvPr>
            <p:ph type="sldImg"/>
          </p:nvPr>
        </p:nvSpPr>
        <p:spPr>
          <a:prstGeom prst="rect">
            <a:avLst/>
          </a:prstGeom>
        </p:spPr>
        <p:txBody>
          <a:bodyPr/>
          <a:lstStyle/>
          <a:p>
            <a:endParaRPr/>
          </a:p>
        </p:txBody>
      </p:sp>
      <p:sp>
        <p:nvSpPr>
          <p:cNvPr id="531" name="Shape 531"/>
          <p:cNvSpPr>
            <a:spLocks noGrp="1"/>
          </p:cNvSpPr>
          <p:nvPr>
            <p:ph type="body" sz="quarter" idx="1"/>
          </p:nvPr>
        </p:nvSpPr>
        <p:spPr>
          <a:prstGeom prst="rect">
            <a:avLst/>
          </a:prstGeom>
        </p:spPr>
        <p:txBody>
          <a:bodyPr/>
          <a:lstStyle/>
          <a:p>
            <a:pPr defTabSz="914400">
              <a:lnSpc>
                <a:spcPct val="100000"/>
              </a:lnSpc>
              <a:defRPr sz="1200">
                <a:latin typeface="Calibri"/>
                <a:ea typeface="Calibri"/>
                <a:cs typeface="Calibri"/>
                <a:sym typeface="Calibri"/>
              </a:defRPr>
            </a:pPr>
            <a:r>
              <a:t>TDD is important in agile, because being able to continuously evaluate the correctness and quality of software is important.</a:t>
            </a:r>
          </a:p>
          <a:p>
            <a:pPr defTabSz="914400">
              <a:lnSpc>
                <a:spcPct val="100000"/>
              </a:lnSpc>
              <a:defRPr sz="1200">
                <a:latin typeface="Calibri"/>
                <a:ea typeface="Calibri"/>
                <a:cs typeface="Calibri"/>
                <a:sym typeface="Calibri"/>
              </a:defRPr>
            </a:pPr>
            <a:r>
              <a:t>For example, this feeds directly into another key practice to enable agile processes is small, continuous releases.</a:t>
            </a:r>
          </a:p>
          <a:p>
            <a:pPr defTabSz="914400">
              <a:lnSpc>
                <a:spcPct val="100000"/>
              </a:lnSpc>
              <a:defRPr sz="1200">
                <a:latin typeface="Calibri"/>
                <a:ea typeface="Calibri"/>
                <a:cs typeface="Calibri"/>
                <a:sym typeface="Calibri"/>
              </a:defRPr>
            </a:pPr>
            <a:endParaRPr/>
          </a:p>
          <a:p>
            <a:pPr defTabSz="914400">
              <a:lnSpc>
                <a:spcPct val="100000"/>
              </a:lnSpc>
              <a:defRPr sz="1200">
                <a:latin typeface="Calibri"/>
                <a:ea typeface="Calibri"/>
                <a:cs typeface="Calibri"/>
                <a:sym typeface="Calibri"/>
              </a:defRPr>
            </a:pPr>
            <a:r>
              <a:t>This provides the ultimate fast feedback loop: are our customers satisfied? What is the impact of each update in production? We can be agile - releasing frequently, in small batches of updates. Thanks to our automated testing infrastructure (hooray TDD), we can be reasonably confident that we won’t break things when we deploy them.</a:t>
            </a:r>
          </a:p>
          <a:p>
            <a:pPr defTabSz="914400">
              <a:lnSpc>
                <a:spcPct val="100000"/>
              </a:lnSpc>
              <a:defRPr sz="1200">
                <a:latin typeface="Calibri"/>
                <a:ea typeface="Calibri"/>
                <a:cs typeface="Calibri"/>
                <a:sym typeface="Calibri"/>
              </a:defRPr>
            </a:pPr>
            <a:endParaRPr/>
          </a:p>
          <a:p>
            <a:pPr defTabSz="914400">
              <a:lnSpc>
                <a:spcPct val="100000"/>
              </a:lnSpc>
              <a:defRPr sz="1200">
                <a:latin typeface="Calibri"/>
                <a:ea typeface="Calibri"/>
                <a:cs typeface="Calibri"/>
                <a:sym typeface="Calibri"/>
              </a:defRPr>
            </a:pPr>
            <a:r>
              <a:t>Continuous delivery typically involves multiple stages. For example, the graphic on the right of this slide shows the continuous release platform at Facebook, where each change is released directly once it’s merged into the master branch.</a:t>
            </a:r>
          </a:p>
          <a:p>
            <a:pPr defTabSz="914400">
              <a:lnSpc>
                <a:spcPct val="100000"/>
              </a:lnSpc>
              <a:defRPr sz="1200">
                <a:latin typeface="Calibri"/>
                <a:ea typeface="Calibri"/>
                <a:cs typeface="Calibri"/>
                <a:sym typeface="Calibri"/>
              </a:defRPr>
            </a:pPr>
            <a:endParaRPr/>
          </a:p>
          <a:p>
            <a:pPr defTabSz="914400">
              <a:lnSpc>
                <a:spcPct val="100000"/>
              </a:lnSpc>
              <a:defRPr sz="1200">
                <a:latin typeface="Calibri"/>
                <a:ea typeface="Calibri"/>
                <a:cs typeface="Calibri"/>
                <a:sym typeface="Calibri"/>
              </a:defRPr>
            </a:pPr>
            <a:r>
              <a:t>Here’s how it works in the facebook figure: First, the changes go through a series of automated internal tests (again, hooray TDD), once they pass those they are merged into the master branch. Then, it’s pushed to facebook employees, and there are monitoring systems to identify if there are problems; if so there is an “emergency stop” button that prevents the change from moving forward. The scope of a problem is limited to only your employee’s interaction with the app here though, so it’s not a big deal. Then if OK, the change is pushed to 2% of production users, where again there is considerable monitoring. Then, it rolls out to 100% of production, where there are still monitoring systems in place to automatically roll back as needed. Not EVERY change goes straight through, though: as they are building and deploying whole new features, the individual changes that make up those features are kept together, nto deployed until the feature is ready to be released to a set of users.</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8" name="Shape 538"/>
          <p:cNvSpPr>
            <a:spLocks noGrp="1" noRot="1" noChangeAspect="1"/>
          </p:cNvSpPr>
          <p:nvPr>
            <p:ph type="sldImg"/>
          </p:nvPr>
        </p:nvSpPr>
        <p:spPr>
          <a:prstGeom prst="rect">
            <a:avLst/>
          </a:prstGeom>
        </p:spPr>
        <p:txBody>
          <a:bodyPr/>
          <a:lstStyle/>
          <a:p>
            <a:endParaRPr/>
          </a:p>
        </p:txBody>
      </p:sp>
      <p:sp>
        <p:nvSpPr>
          <p:cNvPr id="539" name="Shape 539"/>
          <p:cNvSpPr>
            <a:spLocks noGrp="1"/>
          </p:cNvSpPr>
          <p:nvPr>
            <p:ph type="body" sz="quarter" idx="1"/>
          </p:nvPr>
        </p:nvSpPr>
        <p:spPr>
          <a:prstGeom prst="rect">
            <a:avLst/>
          </a:prstGeom>
        </p:spPr>
        <p:txBody>
          <a:bodyPr/>
          <a:lstStyle>
            <a:lvl1pPr>
              <a:lnSpc>
                <a:spcPct val="117999"/>
              </a:lnSpc>
            </a:lvl1pPr>
          </a:lstStyle>
          <a:p>
            <a:r>
              <a:rPr lang="en-US" dirty="0"/>
              <a:t>This 2013 study conducted internally at Microsoft examined the motivations that developers had for conducting code review.</a:t>
            </a:r>
          </a:p>
          <a:p>
            <a:endParaRPr lang="en-US" dirty="0"/>
          </a:p>
          <a:p>
            <a:r>
              <a:rPr lang="en-US" dirty="0"/>
              <a:t>Code review can c</a:t>
            </a:r>
            <a:r>
              <a:rPr dirty="0"/>
              <a:t>heck code quality attributes that are hard to automatically check: security, compliance, scalability</a:t>
            </a:r>
            <a:endParaRPr lang="en-US" dirty="0"/>
          </a:p>
          <a:p>
            <a:endParaRPr lang="en-US" dirty="0"/>
          </a:p>
          <a:p>
            <a:r>
              <a:rPr lang="en-US" dirty="0"/>
              <a:t>From a perspective of our “agile” values, consider particularly the motivations to:</a:t>
            </a:r>
          </a:p>
          <a:p>
            <a:r>
              <a:rPr lang="en-US" dirty="0"/>
              <a:t>- transfer knowledge</a:t>
            </a:r>
          </a:p>
          <a:p>
            <a:r>
              <a:rPr lang="en-US" dirty="0"/>
              <a:t>- increase team awareness</a:t>
            </a:r>
          </a:p>
          <a:p>
            <a:r>
              <a:rPr lang="en-US" dirty="0"/>
              <a:t>- improve processes</a:t>
            </a:r>
          </a:p>
          <a:p>
            <a:r>
              <a:rPr lang="en-US" dirty="0"/>
              <a:t>- create shared ownership</a:t>
            </a:r>
            <a:endParaRPr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27</a:t>
            </a:fld>
            <a:endParaRPr lang="en-US"/>
          </a:p>
        </p:txBody>
      </p:sp>
    </p:spTree>
    <p:extLst>
      <p:ext uri="{BB962C8B-B14F-4D97-AF65-F5344CB8AC3E}">
        <p14:creationId xmlns:p14="http://schemas.microsoft.com/office/powerpoint/2010/main" val="34619519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&lt;read slide&gt;</a:t>
            </a:r>
          </a:p>
        </p:txBody>
      </p:sp>
      <p:sp>
        <p:nvSpPr>
          <p:cNvPr id="4" name="Slide Number Placeholder 3"/>
          <p:cNvSpPr>
            <a:spLocks noGrp="1"/>
          </p:cNvSpPr>
          <p:nvPr>
            <p:ph type="sldNum" sz="quarter" idx="5"/>
          </p:nvPr>
        </p:nvSpPr>
        <p:spPr/>
        <p:txBody>
          <a:bodyPr/>
          <a:lstStyle/>
          <a:p>
            <a:fld id="{07937F07-1250-4CCE-B198-1B2887014F41}" type="slidenum">
              <a:rPr lang="en-US" smtClean="0"/>
              <a:t>28</a:t>
            </a:fld>
            <a:endParaRPr lang="en-US"/>
          </a:p>
        </p:txBody>
      </p:sp>
    </p:spTree>
    <p:extLst>
      <p:ext uri="{BB962C8B-B14F-4D97-AF65-F5344CB8AC3E}">
        <p14:creationId xmlns:p14="http://schemas.microsoft.com/office/powerpoint/2010/main" val="38130562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 previous lesson we talked about how requirements analysis is a tough problem, and how gaps in understanding between our team and our client can be problematic. While getting the right requirements can certainly help make sure we build the right thing, it definitely doesn’t guarantee it. This comic also points out the gaps in the actually process of building the software – between the project leader, the designer, and the implementer. How we orchestrate this process, and determine the overall scope of a project is a hard problem.</a:t>
            </a:r>
          </a:p>
        </p:txBody>
      </p:sp>
      <p:sp>
        <p:nvSpPr>
          <p:cNvPr id="4" name="Slide Number Placeholder 3"/>
          <p:cNvSpPr>
            <a:spLocks noGrp="1"/>
          </p:cNvSpPr>
          <p:nvPr>
            <p:ph type="sldNum" sz="quarter" idx="5"/>
          </p:nvPr>
        </p:nvSpPr>
        <p:spPr/>
        <p:txBody>
          <a:bodyPr/>
          <a:lstStyle/>
          <a:p>
            <a:fld id="{07937F07-1250-4CCE-B198-1B2887014F41}" type="slidenum">
              <a:rPr lang="en-US" smtClean="0"/>
              <a:t>3</a:t>
            </a:fld>
            <a:endParaRPr lang="en-US"/>
          </a:p>
        </p:txBody>
      </p:sp>
    </p:spTree>
    <p:extLst>
      <p:ext uri="{BB962C8B-B14F-4D97-AF65-F5344CB8AC3E}">
        <p14:creationId xmlns:p14="http://schemas.microsoft.com/office/powerpoint/2010/main" val="41691331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0" i="0" u="none" strike="noStrike" kern="1200" dirty="0">
                <a:solidFill>
                  <a:schemeClr val="tx1"/>
                </a:solidFill>
                <a:effectLst/>
                <a:latin typeface="+mn-lt"/>
                <a:ea typeface="+mn-ea"/>
                <a:cs typeface="+mn-cs"/>
              </a:rPr>
              <a:t>This is the baseline approach, which we’ll call “Code and fix”. (Describe the boxes; make the joke that “retirement” might refer to the software, or more likely, the programmer, thanks Mitch </a:t>
            </a:r>
            <a:r>
              <a:rPr lang="en-US" sz="1200" b="0" i="0" u="none" strike="noStrike" kern="1200" dirty="0">
                <a:solidFill>
                  <a:schemeClr val="tx1"/>
                </a:solidFill>
                <a:effectLst/>
                <a:latin typeface="+mn-lt"/>
                <a:ea typeface="+mn-ea"/>
                <a:cs typeface="+mn-cs"/>
                <a:sym typeface="Wingdings" pitchFamily="2" charset="2"/>
              </a:rPr>
              <a:t> </a:t>
            </a:r>
            <a:r>
              <a:rPr lang="en-US" sz="1200" b="0" i="0" u="none" strike="noStrike" kern="1200" dirty="0">
                <a:solidFill>
                  <a:schemeClr val="tx1"/>
                </a:solidFill>
                <a:effectLst/>
                <a:latin typeface="+mn-lt"/>
                <a:ea typeface="+mn-ea"/>
                <a:cs typeface="+mn-cs"/>
              </a:rPr>
              <a:t>)</a:t>
            </a:r>
          </a:p>
          <a:p>
            <a:pPr rtl="0" fontAlgn="base"/>
            <a:endParaRPr lang="en-US" sz="1200" b="0" i="0" u="none" strike="noStrike" kern="1200" dirty="0">
              <a:solidFill>
                <a:schemeClr val="tx1"/>
              </a:solidFill>
              <a:effectLst/>
              <a:latin typeface="+mn-lt"/>
              <a:ea typeface="+mn-ea"/>
              <a:cs typeface="+mn-cs"/>
            </a:endParaRPr>
          </a:p>
          <a:p>
            <a:pPr rtl="0" fontAlgn="base"/>
            <a:r>
              <a:rPr lang="en-US" sz="1200" b="0" i="0" u="none" strike="noStrike" kern="1200" dirty="0">
                <a:solidFill>
                  <a:schemeClr val="tx1"/>
                </a:solidFill>
                <a:effectLst/>
                <a:latin typeface="+mn-lt"/>
                <a:ea typeface="+mn-ea"/>
                <a:cs typeface="+mn-cs"/>
              </a:rPr>
              <a:t>What is good about this?</a:t>
            </a: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No planning</a:t>
            </a: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No expertise</a:t>
            </a: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No overhead</a:t>
            </a: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Good for “hacking” single use/personal use programs</a:t>
            </a:r>
          </a:p>
          <a:p>
            <a:pPr rtl="0" fontAlgn="base"/>
            <a:r>
              <a:rPr lang="en-US" sz="1200" b="0" i="0" u="none" strike="noStrike" kern="1200" dirty="0">
                <a:solidFill>
                  <a:schemeClr val="tx1"/>
                </a:solidFill>
                <a:effectLst/>
                <a:latin typeface="+mn-lt"/>
                <a:ea typeface="+mn-ea"/>
                <a:cs typeface="+mn-cs"/>
              </a:rPr>
              <a:t>What is bad about this?</a:t>
            </a: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No planning</a:t>
            </a: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No way to assess progress </a:t>
            </a:r>
            <a:r>
              <a:rPr lang="en-US" sz="1200" b="0" i="0" u="none" strike="noStrike" kern="1200" dirty="0">
                <a:solidFill>
                  <a:schemeClr val="tx1"/>
                </a:solidFill>
                <a:effectLst/>
                <a:latin typeface="+mn-lt"/>
                <a:ea typeface="+mn-ea"/>
                <a:cs typeface="+mn-cs"/>
                <a:sym typeface="Wingdings" pitchFamily="2" charset="2"/>
              </a:rPr>
              <a:t> this is probably the biggest point to make</a:t>
            </a: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sym typeface="Wingdings" pitchFamily="2" charset="2"/>
              </a:rPr>
              <a:t>Difficult to coordinate multiple programmers</a:t>
            </a:r>
            <a:endParaRPr lang="en-US" sz="1200" b="0" i="0" u="none" strike="noStrike" kern="1200" dirty="0">
              <a:solidFill>
                <a:schemeClr val="tx1"/>
              </a:solidFill>
              <a:effectLst/>
              <a:latin typeface="+mn-lt"/>
              <a:ea typeface="+mn-ea"/>
              <a:cs typeface="+mn-cs"/>
            </a:endParaRPr>
          </a:p>
          <a:p>
            <a:pPr rtl="0" fontAlgn="base"/>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What do you think would happen if this was the only way that we built software?</a:t>
            </a:r>
          </a:p>
          <a:p>
            <a:r>
              <a:rPr lang="en-US" sz="1200" b="0" i="0" u="none" strike="noStrike" kern="1200" dirty="0">
                <a:solidFill>
                  <a:schemeClr val="tx1"/>
                </a:solidFill>
                <a:effectLst/>
                <a:latin typeface="+mn-lt"/>
                <a:ea typeface="+mn-ea"/>
                <a:cs typeface="+mn-cs"/>
              </a:rPr>
              <a:t>Would the resulting software be:</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Delivered on time?</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Fully featured?</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Performant?</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Maintainable?</a:t>
            </a:r>
          </a:p>
          <a:p>
            <a:pPr marL="171450" indent="-171450">
              <a:buFont typeface="Arial" panose="020B0604020202020204" pitchFamily="34" charset="0"/>
              <a:buChar char="•"/>
            </a:pPr>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7937F07-1250-4CCE-B198-1B2887014F41}" type="slidenum">
              <a:rPr lang="en-US" smtClean="0"/>
              <a:t>4</a:t>
            </a:fld>
            <a:endParaRPr lang="en-US"/>
          </a:p>
        </p:txBody>
      </p:sp>
    </p:spTree>
    <p:extLst>
      <p:ext uri="{BB962C8B-B14F-4D97-AF65-F5344CB8AC3E}">
        <p14:creationId xmlns:p14="http://schemas.microsoft.com/office/powerpoint/2010/main" val="565858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you probably guessed, this didn’t work so well.</a:t>
            </a:r>
          </a:p>
          <a:p>
            <a:endParaRPr lang="en-US" dirty="0"/>
          </a:p>
          <a:p>
            <a:r>
              <a:rPr lang="en-US" dirty="0"/>
              <a:t>Planning software projects is hard, and in fact, the origin of the term and field software engineering is generally considered to have originated from a 1969 NATO conference, where representatives from member countries described the current “software crisis” - that software was often inefficient, low quality, hard to maintain, and sometimes never delivered. The call to action from this report was to discover methods to build software that were as predictable in quality, cost, and time as, for instance, those used to build bridges in civil engineering.</a:t>
            </a:r>
          </a:p>
        </p:txBody>
      </p:sp>
      <p:sp>
        <p:nvSpPr>
          <p:cNvPr id="4" name="Slide Number Placeholder 3"/>
          <p:cNvSpPr>
            <a:spLocks noGrp="1"/>
          </p:cNvSpPr>
          <p:nvPr>
            <p:ph type="sldNum" sz="quarter" idx="5"/>
          </p:nvPr>
        </p:nvSpPr>
        <p:spPr/>
        <p:txBody>
          <a:bodyPr/>
          <a:lstStyle/>
          <a:p>
            <a:fld id="{07937F07-1250-4CCE-B198-1B2887014F41}" type="slidenum">
              <a:rPr lang="en-US" smtClean="0"/>
              <a:t>5</a:t>
            </a:fld>
            <a:endParaRPr lang="en-US"/>
          </a:p>
        </p:txBody>
      </p:sp>
    </p:spTree>
    <p:extLst>
      <p:ext uri="{BB962C8B-B14F-4D97-AF65-F5344CB8AC3E}">
        <p14:creationId xmlns:p14="http://schemas.microsoft.com/office/powerpoint/2010/main" val="40666762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0" i="0" u="none" strike="noStrike" kern="1200" dirty="0">
                <a:solidFill>
                  <a:schemeClr val="tx1"/>
                </a:solidFill>
                <a:effectLst/>
                <a:latin typeface="+mn-lt"/>
                <a:ea typeface="+mn-ea"/>
                <a:cs typeface="+mn-cs"/>
              </a:rPr>
              <a:t>Ah-ha, we can make some general process whereby we build software, just like building a building. Here are some generic process steps.</a:t>
            </a:r>
          </a:p>
          <a:p>
            <a:pPr rtl="0" fontAlgn="base"/>
            <a:endParaRPr lang="en-US" sz="1200" b="0" i="0" u="none" strike="noStrike" kern="1200" dirty="0">
              <a:solidFill>
                <a:schemeClr val="tx1"/>
              </a:solidFill>
              <a:effectLst/>
              <a:latin typeface="+mn-lt"/>
              <a:ea typeface="+mn-ea"/>
              <a:cs typeface="+mn-cs"/>
            </a:endParaRPr>
          </a:p>
          <a:p>
            <a:pPr rtl="0" fontAlgn="base"/>
            <a:r>
              <a:rPr lang="en-US" sz="1200" b="0" i="0" u="none" strike="noStrike" kern="1200" dirty="0">
                <a:solidFill>
                  <a:schemeClr val="tx1"/>
                </a:solidFill>
                <a:effectLst/>
                <a:latin typeface="+mn-lt"/>
                <a:ea typeface="+mn-ea"/>
                <a:cs typeface="+mn-cs"/>
              </a:rPr>
              <a:t>Discuss each phase, stress that each phase includes some QA step, no need to talk about what’s good or bad yet</a:t>
            </a:r>
          </a:p>
        </p:txBody>
      </p:sp>
      <p:sp>
        <p:nvSpPr>
          <p:cNvPr id="4" name="Slide Number Placeholder 3"/>
          <p:cNvSpPr>
            <a:spLocks noGrp="1"/>
          </p:cNvSpPr>
          <p:nvPr>
            <p:ph type="sldNum" sz="quarter" idx="5"/>
          </p:nvPr>
        </p:nvSpPr>
        <p:spPr/>
        <p:txBody>
          <a:bodyPr/>
          <a:lstStyle/>
          <a:p>
            <a:fld id="{07937F07-1250-4CCE-B198-1B2887014F41}" type="slidenum">
              <a:rPr lang="en-US" smtClean="0"/>
              <a:t>6</a:t>
            </a:fld>
            <a:endParaRPr lang="en-US"/>
          </a:p>
        </p:txBody>
      </p:sp>
    </p:spTree>
    <p:extLst>
      <p:ext uri="{BB962C8B-B14F-4D97-AF65-F5344CB8AC3E}">
        <p14:creationId xmlns:p14="http://schemas.microsoft.com/office/powerpoint/2010/main" val="31985758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Overall philosophy: "The project is too large and complex, and it will take months (or years!) to plan, so once we come up with the plan, that plan can not change"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assumption: cost to make a change or fix a defect grows exponentially over time - the usual kind of big curve that everyone wants to shift left on.</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Nerdy bit: This process draws on classic industrial engineering principles developed by Frederick Taylor; one of the key pieces that everyone needs to understand is that you have a </a:t>
            </a:r>
            <a:r>
              <a:rPr lang="en-US" sz="1200" b="0" i="1" u="none" strike="noStrike" kern="1200" dirty="0">
                <a:solidFill>
                  <a:schemeClr val="tx1"/>
                </a:solidFill>
                <a:effectLst/>
                <a:latin typeface="+mn-lt"/>
                <a:ea typeface="+mn-ea"/>
                <a:cs typeface="+mn-cs"/>
              </a:rPr>
              <a:t>separate</a:t>
            </a:r>
            <a:r>
              <a:rPr lang="en-US" sz="1200" b="0" i="0" u="none" strike="noStrike" kern="1200" dirty="0">
                <a:solidFill>
                  <a:schemeClr val="tx1"/>
                </a:solidFill>
                <a:effectLst/>
                <a:latin typeface="+mn-lt"/>
                <a:ea typeface="+mn-ea"/>
                <a:cs typeface="+mn-cs"/>
              </a:rPr>
              <a:t> QA team that performs QA </a:t>
            </a:r>
            <a:r>
              <a:rPr lang="en-US" sz="1200" b="0" i="1" u="none" strike="noStrike" kern="1200" dirty="0">
                <a:solidFill>
                  <a:schemeClr val="tx1"/>
                </a:solidFill>
                <a:effectLst/>
                <a:latin typeface="+mn-lt"/>
                <a:ea typeface="+mn-ea"/>
                <a:cs typeface="+mn-cs"/>
              </a:rPr>
              <a:t>at each phase of the process</a:t>
            </a:r>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7937F07-1250-4CCE-B198-1B2887014F41}" type="slidenum">
              <a:rPr lang="en-US" smtClean="0"/>
              <a:t>7</a:t>
            </a:fld>
            <a:endParaRPr lang="en-US"/>
          </a:p>
        </p:txBody>
      </p:sp>
    </p:spTree>
    <p:extLst>
      <p:ext uri="{BB962C8B-B14F-4D97-AF65-F5344CB8AC3E}">
        <p14:creationId xmlns:p14="http://schemas.microsoft.com/office/powerpoint/2010/main" val="42589300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0" i="0" u="none" strike="noStrike" kern="1200" dirty="0">
                <a:solidFill>
                  <a:schemeClr val="tx1"/>
                </a:solidFill>
                <a:effectLst/>
                <a:latin typeface="+mn-lt"/>
                <a:ea typeface="+mn-ea"/>
                <a:cs typeface="+mn-cs"/>
              </a:rPr>
              <a:t>Discuss how waterfall improves over code + fix</a:t>
            </a:r>
          </a:p>
          <a:p>
            <a:pPr lvl="1" rtl="0" fontAlgn="base"/>
            <a:r>
              <a:rPr lang="en-US" sz="1200" b="0" i="0" u="none" strike="noStrike" kern="1200" dirty="0">
                <a:solidFill>
                  <a:schemeClr val="tx1"/>
                </a:solidFill>
                <a:effectLst/>
                <a:latin typeface="+mn-lt"/>
                <a:ea typeface="+mn-ea"/>
                <a:cs typeface="+mn-cs"/>
              </a:rPr>
              <a:t>Organization</a:t>
            </a:r>
          </a:p>
          <a:p>
            <a:pPr lvl="1" rtl="0" fontAlgn="base"/>
            <a:r>
              <a:rPr lang="en-US" sz="1200" b="0" i="0" u="none" strike="noStrike" kern="1200" dirty="0">
                <a:solidFill>
                  <a:schemeClr val="tx1"/>
                </a:solidFill>
                <a:effectLst/>
                <a:latin typeface="+mn-lt"/>
                <a:ea typeface="+mn-ea"/>
                <a:cs typeface="+mn-cs"/>
              </a:rPr>
              <a:t>Formal QA process - can conduct QA at each level </a:t>
            </a:r>
          </a:p>
          <a:p>
            <a:pPr rtl="0" fontAlgn="base"/>
            <a:endParaRPr lang="en-US" sz="1200" b="0" i="0" u="none" strike="noStrike" kern="1200" dirty="0">
              <a:solidFill>
                <a:schemeClr val="tx1"/>
              </a:solidFill>
              <a:effectLst/>
              <a:latin typeface="+mn-lt"/>
              <a:ea typeface="+mn-ea"/>
              <a:cs typeface="+mn-cs"/>
            </a:endParaRPr>
          </a:p>
          <a:p>
            <a:pPr rtl="0" fontAlgn="base"/>
            <a:r>
              <a:rPr lang="en-US" sz="1200" b="0" i="0" u="none" strike="noStrike" kern="1200" dirty="0">
                <a:solidFill>
                  <a:schemeClr val="tx1"/>
                </a:solidFill>
                <a:effectLst/>
                <a:latin typeface="+mn-lt"/>
                <a:ea typeface="+mn-ea"/>
                <a:cs typeface="+mn-cs"/>
              </a:rPr>
              <a:t>Division of labor: senior architects do planning and modeling, junior do construction + QA</a:t>
            </a:r>
          </a:p>
          <a:p>
            <a:pPr rtl="0" fontAlgn="base"/>
            <a:r>
              <a:rPr lang="en-US" sz="1200" b="0" i="0" u="none" strike="noStrike" kern="1200" dirty="0">
                <a:solidFill>
                  <a:schemeClr val="tx1"/>
                </a:solidFill>
                <a:effectLst/>
                <a:latin typeface="+mn-lt"/>
                <a:ea typeface="+mn-ea"/>
                <a:cs typeface="+mn-cs"/>
              </a:rPr>
              <a:t>Division of labor: might even have some external consultants/auditors who work through your requirements, too</a:t>
            </a:r>
          </a:p>
          <a:p>
            <a:pPr rtl="0" fontAlgn="base"/>
            <a:r>
              <a:rPr lang="en-US" sz="1200" b="0" i="0" u="none" strike="noStrike" kern="1200" dirty="0">
                <a:solidFill>
                  <a:schemeClr val="tx1"/>
                </a:solidFill>
                <a:effectLst/>
                <a:latin typeface="+mn-lt"/>
                <a:ea typeface="+mn-ea"/>
                <a:cs typeface="+mn-cs"/>
              </a:rPr>
              <a:t>Discussion point: is this division of labor good?</a:t>
            </a:r>
          </a:p>
          <a:p>
            <a:r>
              <a:rPr lang="en-US" dirty="0"/>
              <a:t>	Do we all agree that the senior </a:t>
            </a:r>
            <a:r>
              <a:rPr lang="en-US" dirty="0" err="1"/>
              <a:t>devs</a:t>
            </a:r>
            <a:r>
              <a:rPr lang="en-US" dirty="0"/>
              <a:t> should be doing design, junior the QA?</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8</a:t>
            </a:fld>
            <a:endParaRPr lang="en-US"/>
          </a:p>
        </p:txBody>
      </p:sp>
    </p:spTree>
    <p:extLst>
      <p:ext uri="{BB962C8B-B14F-4D97-AF65-F5344CB8AC3E}">
        <p14:creationId xmlns:p14="http://schemas.microsoft.com/office/powerpoint/2010/main" val="42414471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0" i="0" u="none" strike="noStrike" kern="1200" dirty="0">
                <a:solidFill>
                  <a:schemeClr val="tx1"/>
                </a:solidFill>
                <a:effectLst/>
                <a:latin typeface="+mn-lt"/>
                <a:ea typeface="+mn-ea"/>
                <a:cs typeface="+mn-cs"/>
              </a:rPr>
              <a:t>Emphasize that each phase produces some artifact:</a:t>
            </a:r>
          </a:p>
          <a:p>
            <a:pPr rtl="0" fontAlgn="base"/>
            <a:r>
              <a:rPr lang="en-US" sz="1200" b="0" i="0" u="none" strike="noStrike" kern="1200" dirty="0">
                <a:solidFill>
                  <a:schemeClr val="tx1"/>
                </a:solidFill>
                <a:effectLst/>
                <a:latin typeface="+mn-lt"/>
                <a:ea typeface="+mn-ea"/>
                <a:cs typeface="+mn-cs"/>
              </a:rPr>
              <a:t>Requirements documents</a:t>
            </a:r>
          </a:p>
          <a:p>
            <a:pPr rtl="0" fontAlgn="base"/>
            <a:r>
              <a:rPr lang="en-US" sz="1200" b="0" i="0" u="none" strike="noStrike" kern="1200" dirty="0">
                <a:solidFill>
                  <a:schemeClr val="tx1"/>
                </a:solidFill>
                <a:effectLst/>
                <a:latin typeface="+mn-lt"/>
                <a:ea typeface="+mn-ea"/>
                <a:cs typeface="+mn-cs"/>
              </a:rPr>
              <a:t>Design documents</a:t>
            </a:r>
          </a:p>
          <a:p>
            <a:pPr rtl="0" fontAlgn="base"/>
            <a:r>
              <a:rPr lang="en-US" sz="1200" b="0" i="0" u="none" strike="noStrike" kern="1200" dirty="0">
                <a:solidFill>
                  <a:schemeClr val="tx1"/>
                </a:solidFill>
                <a:effectLst/>
                <a:latin typeface="+mn-lt"/>
                <a:ea typeface="+mn-ea"/>
                <a:cs typeface="+mn-cs"/>
              </a:rPr>
              <a:t>Source code</a:t>
            </a:r>
          </a:p>
          <a:p>
            <a:pPr rtl="0" fontAlgn="base"/>
            <a:endParaRPr lang="en-US" sz="1200" b="0" i="0" u="none" strike="noStrike" kern="1200" dirty="0">
              <a:solidFill>
                <a:schemeClr val="tx1"/>
              </a:solidFill>
              <a:effectLst/>
              <a:latin typeface="+mn-lt"/>
              <a:ea typeface="+mn-ea"/>
              <a:cs typeface="+mn-cs"/>
            </a:endParaRPr>
          </a:p>
          <a:p>
            <a:pPr rtl="0" fontAlgn="base"/>
            <a:r>
              <a:rPr lang="en-US" sz="1200" b="0" i="0" u="none" strike="noStrike" kern="1200" dirty="0">
                <a:solidFill>
                  <a:schemeClr val="tx1"/>
                </a:solidFill>
                <a:effectLst/>
                <a:latin typeface="+mn-lt"/>
                <a:ea typeface="+mn-ea"/>
                <a:cs typeface="+mn-cs"/>
              </a:rPr>
              <a:t>Waterfall requires *extremely* thorough planning, because you will not proceed to the next step until you are certain that those artifacts are correct. There is no room for interpretation or variance.</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9</a:t>
            </a:fld>
            <a:endParaRPr lang="en-US"/>
          </a:p>
        </p:txBody>
      </p:sp>
    </p:spTree>
    <p:extLst>
      <p:ext uri="{BB962C8B-B14F-4D97-AF65-F5344CB8AC3E}">
        <p14:creationId xmlns:p14="http://schemas.microsoft.com/office/powerpoint/2010/main" val="34899544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F7219-6BA5-47F5-B7F1-6B0D754E2DE9}"/>
              </a:ext>
            </a:extLst>
          </p:cNvPr>
          <p:cNvSpPr>
            <a:spLocks noGrp="1"/>
          </p:cNvSpPr>
          <p:nvPr>
            <p:ph type="ctrTitle"/>
          </p:nvPr>
        </p:nvSpPr>
        <p:spPr>
          <a:xfrm>
            <a:off x="539260" y="665163"/>
            <a:ext cx="10814539" cy="2387600"/>
          </a:xfrm>
        </p:spPr>
        <p:txBody>
          <a:bodyPr anchor="b">
            <a:normAutofit/>
          </a:bodyPr>
          <a:lstStyle>
            <a:lvl1pPr algn="l">
              <a:defRPr sz="3200"/>
            </a:lvl1pPr>
          </a:lstStyle>
          <a:p>
            <a:r>
              <a:rPr lang="en-US" dirty="0"/>
              <a:t>Click to edit Master title style</a:t>
            </a:r>
          </a:p>
        </p:txBody>
      </p:sp>
      <p:sp>
        <p:nvSpPr>
          <p:cNvPr id="3" name="Subtitle 2">
            <a:extLst>
              <a:ext uri="{FF2B5EF4-FFF2-40B4-BE49-F238E27FC236}">
                <a16:creationId xmlns:a16="http://schemas.microsoft.com/office/drawing/2014/main" id="{A5556012-95F5-425E-AD5B-78B7ACF1EC88}"/>
              </a:ext>
            </a:extLst>
          </p:cNvPr>
          <p:cNvSpPr>
            <a:spLocks noGrp="1"/>
          </p:cNvSpPr>
          <p:nvPr>
            <p:ph type="subTitle" idx="1"/>
          </p:nvPr>
        </p:nvSpPr>
        <p:spPr>
          <a:xfrm>
            <a:off x="539260" y="3237828"/>
            <a:ext cx="10128740" cy="1655762"/>
          </a:xfrm>
        </p:spPr>
        <p:txBody>
          <a:bodyPr>
            <a:normAutofit/>
          </a:bodyPr>
          <a:lstStyle>
            <a:lvl1pPr marL="0" indent="0" algn="l">
              <a:buNone/>
              <a:defRPr sz="2800">
                <a:latin typeface="Verdana" panose="020B0604030504040204" pitchFamily="34" charset="0"/>
                <a:ea typeface="Verdan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C43B56B6-995F-4046-9C61-053D0E276BA3}"/>
              </a:ext>
            </a:extLst>
          </p:cNvPr>
          <p:cNvSpPr>
            <a:spLocks noGrp="1"/>
          </p:cNvSpPr>
          <p:nvPr>
            <p:ph type="dt" sz="half" idx="10"/>
          </p:nvPr>
        </p:nvSpPr>
        <p:spPr/>
        <p:txBody>
          <a:bodyPr/>
          <a:lstStyle/>
          <a:p>
            <a:fld id="{5D2A64DE-480B-420F-9649-4F8E696E08E0}" type="datetime1">
              <a:rPr lang="en-US" smtClean="0"/>
              <a:t>9/23/2024</a:t>
            </a:fld>
            <a:endParaRPr lang="en-US"/>
          </a:p>
        </p:txBody>
      </p:sp>
      <p:sp>
        <p:nvSpPr>
          <p:cNvPr id="5" name="Footer Placeholder 4">
            <a:extLst>
              <a:ext uri="{FF2B5EF4-FFF2-40B4-BE49-F238E27FC236}">
                <a16:creationId xmlns:a16="http://schemas.microsoft.com/office/drawing/2014/main" id="{6E05E065-1B81-411E-9A3E-A77A78A3AF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CF6926-26F3-46DC-9948-0AFC9748AF7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FB7E862F-A43D-4114-BCB5-88FBB072B5E3}"/>
              </a:ext>
            </a:extLst>
          </p:cNvPr>
          <p:cNvCxnSpPr/>
          <p:nvPr userDrawn="1"/>
        </p:nvCxnSpPr>
        <p:spPr>
          <a:xfrm>
            <a:off x="539260" y="3055777"/>
            <a:ext cx="10814539"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17948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D2A09-5B90-4641-93CD-8F57AD55704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31350F3-B3CE-4CFF-8DA5-52A7B3D17D1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626664C-6D02-4CF4-9578-EE17046F176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9029906-37E8-4C3E-9239-E2780C69472A}"/>
              </a:ext>
            </a:extLst>
          </p:cNvPr>
          <p:cNvSpPr>
            <a:spLocks noGrp="1"/>
          </p:cNvSpPr>
          <p:nvPr>
            <p:ph type="dt" sz="half" idx="10"/>
          </p:nvPr>
        </p:nvSpPr>
        <p:spPr/>
        <p:txBody>
          <a:bodyPr/>
          <a:lstStyle/>
          <a:p>
            <a:fld id="{EA476A42-A091-4468-A075-64A31BE59948}" type="datetime1">
              <a:rPr lang="en-US" smtClean="0"/>
              <a:t>9/23/2024</a:t>
            </a:fld>
            <a:endParaRPr lang="en-US"/>
          </a:p>
        </p:txBody>
      </p:sp>
      <p:sp>
        <p:nvSpPr>
          <p:cNvPr id="6" name="Footer Placeholder 5">
            <a:extLst>
              <a:ext uri="{FF2B5EF4-FFF2-40B4-BE49-F238E27FC236}">
                <a16:creationId xmlns:a16="http://schemas.microsoft.com/office/drawing/2014/main" id="{B4F4D540-F8F7-41A2-9AF8-CA9DC367335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C0D207D-A9AE-4993-85BC-0A490AE0C78B}"/>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584739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5C82A-A252-4658-90F3-CD841E69172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756BDDE-3FD4-4076-B384-750403C8720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B16770-ADA8-4EC3-8F93-CD06C87E7EC4}"/>
              </a:ext>
            </a:extLst>
          </p:cNvPr>
          <p:cNvSpPr>
            <a:spLocks noGrp="1"/>
          </p:cNvSpPr>
          <p:nvPr>
            <p:ph type="dt" sz="half" idx="10"/>
          </p:nvPr>
        </p:nvSpPr>
        <p:spPr/>
        <p:txBody>
          <a:bodyPr/>
          <a:lstStyle/>
          <a:p>
            <a:fld id="{0D3616D0-8311-4107-9726-6B805E7D05BA}" type="datetime1">
              <a:rPr lang="en-US" smtClean="0"/>
              <a:t>9/23/2024</a:t>
            </a:fld>
            <a:endParaRPr lang="en-US"/>
          </a:p>
        </p:txBody>
      </p:sp>
      <p:sp>
        <p:nvSpPr>
          <p:cNvPr id="5" name="Footer Placeholder 4">
            <a:extLst>
              <a:ext uri="{FF2B5EF4-FFF2-40B4-BE49-F238E27FC236}">
                <a16:creationId xmlns:a16="http://schemas.microsoft.com/office/drawing/2014/main" id="{956A9407-A07E-4CD6-8B79-2C5C32D324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AD9943-4565-4756-87D7-A459B5D658DA}"/>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0382564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6161F6-0B3C-4567-ADE2-6CD20FC7B0D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07F20CE-3E28-49C5-A941-80470819E0E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665335-11AE-43FA-B4FF-7C5C91A9C094}"/>
              </a:ext>
            </a:extLst>
          </p:cNvPr>
          <p:cNvSpPr>
            <a:spLocks noGrp="1"/>
          </p:cNvSpPr>
          <p:nvPr>
            <p:ph type="dt" sz="half" idx="10"/>
          </p:nvPr>
        </p:nvSpPr>
        <p:spPr/>
        <p:txBody>
          <a:bodyPr/>
          <a:lstStyle/>
          <a:p>
            <a:fld id="{3BC2557A-5C88-417A-A763-5AC779462A5F}" type="datetime1">
              <a:rPr lang="en-US" smtClean="0"/>
              <a:t>9/23/2024</a:t>
            </a:fld>
            <a:endParaRPr lang="en-US"/>
          </a:p>
        </p:txBody>
      </p:sp>
      <p:sp>
        <p:nvSpPr>
          <p:cNvPr id="5" name="Footer Placeholder 4">
            <a:extLst>
              <a:ext uri="{FF2B5EF4-FFF2-40B4-BE49-F238E27FC236}">
                <a16:creationId xmlns:a16="http://schemas.microsoft.com/office/drawing/2014/main" id="{A3CDB1C4-4B7A-48D9-8638-70DF828BEB7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EDD15E-A1E1-4C0C-A962-2AD1B80CF666}"/>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52842876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52" name="Title Text"/>
          <p:cNvSpPr txBox="1">
            <a:spLocks noGrp="1"/>
          </p:cNvSpPr>
          <p:nvPr>
            <p:ph type="title"/>
          </p:nvPr>
        </p:nvSpPr>
        <p:spPr>
          <a:prstGeom prst="rect">
            <a:avLst/>
          </a:prstGeom>
        </p:spPr>
        <p:txBody>
          <a:bodyPr/>
          <a:lstStyle>
            <a:lvl1pPr>
              <a:defRPr baseline="0">
                <a:solidFill>
                  <a:schemeClr val="accent2"/>
                </a:solidFill>
              </a:defRPr>
            </a:lvl1pPr>
          </a:lstStyle>
          <a:p>
            <a:r>
              <a:rPr dirty="0"/>
              <a:t>Title Text</a:t>
            </a:r>
          </a:p>
        </p:txBody>
      </p:sp>
      <p:sp>
        <p:nvSpPr>
          <p:cNvPr id="53" name="Slide Number"/>
          <p:cNvSpPr txBox="1">
            <a:spLocks noGrp="1"/>
          </p:cNvSpPr>
          <p:nvPr>
            <p:ph type="sldNum" sz="quarter" idx="2"/>
          </p:nvPr>
        </p:nvSpPr>
        <p:spPr>
          <a:xfrm>
            <a:off x="15447360" y="6405248"/>
            <a:ext cx="278388" cy="274159"/>
          </a:xfrm>
          <a:prstGeom prst="rect">
            <a:avLst/>
          </a:prstGeom>
        </p:spPr>
        <p:txBody>
          <a:bodyPr/>
          <a:lstStyle/>
          <a:p>
            <a:pPr defTabSz="547695">
              <a:defRPr/>
            </a:pPr>
            <a:fld id="{86CB4B4D-7CA3-9044-876B-883B54F8677D}" type="slidenum">
              <a:rPr lang="en-US" smtClean="0"/>
              <a:pPr defTabSz="547695">
                <a:defRPr/>
              </a:pPr>
              <a:t>‹#›</a:t>
            </a:fld>
            <a:endParaRPr lang="en-US"/>
          </a:p>
        </p:txBody>
      </p:sp>
    </p:spTree>
    <p:extLst>
      <p:ext uri="{BB962C8B-B14F-4D97-AF65-F5344CB8AC3E}">
        <p14:creationId xmlns:p14="http://schemas.microsoft.com/office/powerpoint/2010/main" val="232169787"/>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60" name="Title Text"/>
          <p:cNvSpPr txBox="1">
            <a:spLocks noGrp="1"/>
          </p:cNvSpPr>
          <p:nvPr>
            <p:ph type="title"/>
          </p:nvPr>
        </p:nvSpPr>
        <p:spPr>
          <a:prstGeom prst="rect">
            <a:avLst/>
          </a:prstGeom>
        </p:spPr>
        <p:txBody>
          <a:bodyPr/>
          <a:lstStyle>
            <a:lvl1pPr>
              <a:defRPr>
                <a:solidFill>
                  <a:schemeClr val="accent3"/>
                </a:solidFill>
              </a:defRPr>
            </a:lvl1pPr>
          </a:lstStyle>
          <a:p>
            <a:r>
              <a:rPr dirty="0"/>
              <a:t>Title Text</a:t>
            </a:r>
          </a:p>
        </p:txBody>
      </p:sp>
      <p:sp>
        <p:nvSpPr>
          <p:cNvPr id="61" name="Body Level One…"/>
          <p:cNvSpPr txBox="1">
            <a:spLocks noGrp="1"/>
          </p:cNvSpPr>
          <p:nvPr>
            <p:ph type="body" idx="1"/>
          </p:nvPr>
        </p:nvSpPr>
        <p:spPr>
          <a:xfrm>
            <a:off x="535782" y="1562695"/>
            <a:ext cx="8786527" cy="4688086"/>
          </a:xfrm>
          <a:prstGeom prst="rect">
            <a:avLst/>
          </a:prstGeom>
        </p:spPr>
        <p:txBody>
          <a:bodyPr/>
          <a:lstStyle>
            <a:lvl1pPr marL="257166" indent="-257166">
              <a:defRPr>
                <a:solidFill>
                  <a:schemeClr val="tx1"/>
                </a:solidFill>
              </a:defRPr>
            </a:lvl1pPr>
            <a:lvl2pPr marL="514332" indent="-257166">
              <a:spcBef>
                <a:spcPts val="1125"/>
              </a:spcBef>
              <a:defRPr>
                <a:solidFill>
                  <a:schemeClr val="tx1"/>
                </a:solidFill>
              </a:defRPr>
            </a:lvl2pPr>
            <a:lvl3pPr marL="707206" indent="-257166">
              <a:spcBef>
                <a:spcPts val="562"/>
              </a:spcBef>
              <a:defRPr sz="2812">
                <a:solidFill>
                  <a:schemeClr val="tx1"/>
                </a:solidFill>
              </a:defRPr>
            </a:lvl3pPr>
            <a:lvl4pPr marL="900080" indent="-257166">
              <a:spcBef>
                <a:spcPts val="0"/>
              </a:spcBef>
              <a:defRPr sz="2812">
                <a:solidFill>
                  <a:schemeClr val="tx1"/>
                </a:solidFill>
              </a:defRPr>
            </a:lvl4pPr>
            <a:lvl5pPr marL="1092955" indent="-257166">
              <a:spcBef>
                <a:spcPts val="0"/>
              </a:spcBef>
              <a:defRPr sz="2812">
                <a:solidFill>
                  <a:schemeClr val="tx1"/>
                </a:solidFill>
              </a:defRPr>
            </a:lvl5p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62" name="Slide Number"/>
          <p:cNvSpPr txBox="1">
            <a:spLocks noGrp="1"/>
          </p:cNvSpPr>
          <p:nvPr>
            <p:ph type="sldNum" sz="quarter" idx="2"/>
          </p:nvPr>
        </p:nvSpPr>
        <p:spPr>
          <a:xfrm>
            <a:off x="15447360" y="6405248"/>
            <a:ext cx="278388" cy="274159"/>
          </a:xfrm>
          <a:prstGeom prst="rect">
            <a:avLst/>
          </a:prstGeom>
        </p:spPr>
        <p:txBody>
          <a:bodyPr/>
          <a:lstStyle/>
          <a:p>
            <a:pPr defTabSz="547695">
              <a:defRPr/>
            </a:pPr>
            <a:fld id="{86CB4B4D-7CA3-9044-876B-883B54F8677D}" type="slidenum">
              <a:rPr lang="en-US" smtClean="0"/>
              <a:pPr defTabSz="547695">
                <a:defRPr/>
              </a:pPr>
              <a:t>‹#›</a:t>
            </a:fld>
            <a:endParaRPr lang="en-US"/>
          </a:p>
        </p:txBody>
      </p:sp>
    </p:spTree>
    <p:extLst>
      <p:ext uri="{BB962C8B-B14F-4D97-AF65-F5344CB8AC3E}">
        <p14:creationId xmlns:p14="http://schemas.microsoft.com/office/powerpoint/2010/main" val="2787598032"/>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750D-385B-4340-80D6-9B052AFB3AD3}"/>
              </a:ext>
            </a:extLst>
          </p:cNvPr>
          <p:cNvSpPr>
            <a:spLocks noGrp="1"/>
          </p:cNvSpPr>
          <p:nvPr>
            <p:ph type="title"/>
          </p:nvPr>
        </p:nvSpPr>
        <p:spPr>
          <a:xfrm>
            <a:off x="838200" y="18255"/>
            <a:ext cx="10515600" cy="1325563"/>
          </a:xfrm>
        </p:spPr>
        <p:txBody>
          <a:bodyPr anchor="b">
            <a:normAutofit/>
          </a:bodyPr>
          <a:lstStyle>
            <a:lvl1pPr>
              <a:defRPr sz="3600"/>
            </a:lvl1pPr>
          </a:lstStyle>
          <a:p>
            <a:r>
              <a:rPr lang="en-US" dirty="0"/>
              <a:t>Click to edit Master title style</a:t>
            </a:r>
          </a:p>
        </p:txBody>
      </p:sp>
      <p:sp>
        <p:nvSpPr>
          <p:cNvPr id="3" name="Content Placeholder 2">
            <a:extLst>
              <a:ext uri="{FF2B5EF4-FFF2-40B4-BE49-F238E27FC236}">
                <a16:creationId xmlns:a16="http://schemas.microsoft.com/office/drawing/2014/main" id="{23A752EB-722E-4ED5-8E4A-83E134B1F613}"/>
              </a:ext>
            </a:extLst>
          </p:cNvPr>
          <p:cNvSpPr>
            <a:spLocks noGrp="1"/>
          </p:cNvSpPr>
          <p:nvPr>
            <p:ph idx="1"/>
          </p:nvPr>
        </p:nvSpPr>
        <p:spPr>
          <a:xfrm>
            <a:off x="838200" y="1500160"/>
            <a:ext cx="7887346"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B738D97-33FE-455F-99C1-5F94F8FEAE49}"/>
              </a:ext>
            </a:extLst>
          </p:cNvPr>
          <p:cNvSpPr>
            <a:spLocks noGrp="1"/>
          </p:cNvSpPr>
          <p:nvPr>
            <p:ph type="dt" sz="half" idx="10"/>
          </p:nvPr>
        </p:nvSpPr>
        <p:spPr/>
        <p:txBody>
          <a:bodyPr/>
          <a:lstStyle/>
          <a:p>
            <a:fld id="{07C7BFD4-467E-4EDE-93EA-052F5B39A4E5}" type="datetime1">
              <a:rPr lang="en-US" smtClean="0"/>
              <a:t>9/23/2024</a:t>
            </a:fld>
            <a:endParaRPr lang="en-US"/>
          </a:p>
        </p:txBody>
      </p:sp>
      <p:sp>
        <p:nvSpPr>
          <p:cNvPr id="5" name="Footer Placeholder 4">
            <a:extLst>
              <a:ext uri="{FF2B5EF4-FFF2-40B4-BE49-F238E27FC236}">
                <a16:creationId xmlns:a16="http://schemas.microsoft.com/office/drawing/2014/main" id="{0F871F14-9B49-4770-95DB-8F666E2A37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9E3BF3-5975-4AB7-B4BC-3D06649949E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330E7402-9AD9-47A7-9A7C-9E2D251980C6}"/>
              </a:ext>
            </a:extLst>
          </p:cNvPr>
          <p:cNvCxnSpPr/>
          <p:nvPr userDrawn="1"/>
        </p:nvCxnSpPr>
        <p:spPr>
          <a:xfrm>
            <a:off x="838200" y="142905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43302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Code and Comment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750D-385B-4340-80D6-9B052AFB3AD3}"/>
              </a:ext>
            </a:extLst>
          </p:cNvPr>
          <p:cNvSpPr>
            <a:spLocks noGrp="1"/>
          </p:cNvSpPr>
          <p:nvPr>
            <p:ph type="title"/>
          </p:nvPr>
        </p:nvSpPr>
        <p:spPr>
          <a:xfrm>
            <a:off x="838200" y="18255"/>
            <a:ext cx="10515600" cy="1325563"/>
          </a:xfrm>
        </p:spPr>
        <p:txBody>
          <a:bodyPr anchor="b">
            <a:normAutofit/>
          </a:bodyPr>
          <a:lstStyle>
            <a:lvl1pPr>
              <a:defRPr sz="3600"/>
            </a:lvl1pPr>
          </a:lstStyle>
          <a:p>
            <a:r>
              <a:rPr lang="en-US" dirty="0"/>
              <a:t>Click to edit Master title style</a:t>
            </a:r>
          </a:p>
        </p:txBody>
      </p:sp>
      <p:sp>
        <p:nvSpPr>
          <p:cNvPr id="3" name="Content Placeholder 2">
            <a:extLst>
              <a:ext uri="{FF2B5EF4-FFF2-40B4-BE49-F238E27FC236}">
                <a16:creationId xmlns:a16="http://schemas.microsoft.com/office/drawing/2014/main" id="{23A752EB-722E-4ED5-8E4A-83E134B1F613}"/>
              </a:ext>
            </a:extLst>
          </p:cNvPr>
          <p:cNvSpPr>
            <a:spLocks noGrp="1"/>
          </p:cNvSpPr>
          <p:nvPr>
            <p:ph idx="1"/>
          </p:nvPr>
        </p:nvSpPr>
        <p:spPr>
          <a:xfrm>
            <a:off x="8246272" y="1631794"/>
            <a:ext cx="3107528"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B738D97-33FE-455F-99C1-5F94F8FEAE49}"/>
              </a:ext>
            </a:extLst>
          </p:cNvPr>
          <p:cNvSpPr>
            <a:spLocks noGrp="1"/>
          </p:cNvSpPr>
          <p:nvPr>
            <p:ph type="dt" sz="half" idx="10"/>
          </p:nvPr>
        </p:nvSpPr>
        <p:spPr/>
        <p:txBody>
          <a:bodyPr/>
          <a:lstStyle/>
          <a:p>
            <a:fld id="{07C7BFD4-467E-4EDE-93EA-052F5B39A4E5}" type="datetime1">
              <a:rPr lang="en-US" smtClean="0"/>
              <a:t>9/23/2024</a:t>
            </a:fld>
            <a:endParaRPr lang="en-US"/>
          </a:p>
        </p:txBody>
      </p:sp>
      <p:sp>
        <p:nvSpPr>
          <p:cNvPr id="5" name="Footer Placeholder 4">
            <a:extLst>
              <a:ext uri="{FF2B5EF4-FFF2-40B4-BE49-F238E27FC236}">
                <a16:creationId xmlns:a16="http://schemas.microsoft.com/office/drawing/2014/main" id="{0F871F14-9B49-4770-95DB-8F666E2A37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9E3BF3-5975-4AB7-B4BC-3D06649949E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330E7402-9AD9-47A7-9A7C-9E2D251980C6}"/>
              </a:ext>
            </a:extLst>
          </p:cNvPr>
          <p:cNvCxnSpPr/>
          <p:nvPr userDrawn="1"/>
        </p:nvCxnSpPr>
        <p:spPr>
          <a:xfrm>
            <a:off x="838200" y="142905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87192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29689-97C8-4C74-9DA9-41C0380CB9AE}"/>
              </a:ext>
            </a:extLst>
          </p:cNvPr>
          <p:cNvSpPr>
            <a:spLocks noGrp="1"/>
          </p:cNvSpPr>
          <p:nvPr>
            <p:ph type="title"/>
          </p:nvPr>
        </p:nvSpPr>
        <p:spPr>
          <a:xfrm>
            <a:off x="838200" y="0"/>
            <a:ext cx="10515600" cy="1325563"/>
          </a:xfrm>
        </p:spPr>
        <p:txBody>
          <a:bodyPr anchor="b"/>
          <a:lstStyle/>
          <a:p>
            <a:r>
              <a:rPr lang="en-US" dirty="0"/>
              <a:t>Click to edit Master title style</a:t>
            </a:r>
          </a:p>
        </p:txBody>
      </p:sp>
      <p:sp>
        <p:nvSpPr>
          <p:cNvPr id="3" name="Date Placeholder 2">
            <a:extLst>
              <a:ext uri="{FF2B5EF4-FFF2-40B4-BE49-F238E27FC236}">
                <a16:creationId xmlns:a16="http://schemas.microsoft.com/office/drawing/2014/main" id="{3C79868A-EEF3-4A9B-8549-9BADCF283326}"/>
              </a:ext>
            </a:extLst>
          </p:cNvPr>
          <p:cNvSpPr>
            <a:spLocks noGrp="1"/>
          </p:cNvSpPr>
          <p:nvPr>
            <p:ph type="dt" sz="half" idx="10"/>
          </p:nvPr>
        </p:nvSpPr>
        <p:spPr/>
        <p:txBody>
          <a:bodyPr/>
          <a:lstStyle/>
          <a:p>
            <a:fld id="{109E55A0-C911-4F03-82FC-7E5926047D46}" type="datetime1">
              <a:rPr lang="en-US" smtClean="0"/>
              <a:t>9/23/2024</a:t>
            </a:fld>
            <a:endParaRPr lang="en-US"/>
          </a:p>
        </p:txBody>
      </p:sp>
      <p:sp>
        <p:nvSpPr>
          <p:cNvPr id="4" name="Footer Placeholder 3">
            <a:extLst>
              <a:ext uri="{FF2B5EF4-FFF2-40B4-BE49-F238E27FC236}">
                <a16:creationId xmlns:a16="http://schemas.microsoft.com/office/drawing/2014/main" id="{761E0DFD-410D-4C41-9994-4C58047D5E9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F70F3D0-5AE9-4747-A0A6-354F0667F65B}"/>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7" name="Straight Connector 6">
            <a:extLst>
              <a:ext uri="{FF2B5EF4-FFF2-40B4-BE49-F238E27FC236}">
                <a16:creationId xmlns:a16="http://schemas.microsoft.com/office/drawing/2014/main" id="{D110EEB6-6E3B-42EF-B771-796D5DACD6D4}"/>
              </a:ext>
            </a:extLst>
          </p:cNvPr>
          <p:cNvCxnSpPr/>
          <p:nvPr userDrawn="1"/>
        </p:nvCxnSpPr>
        <p:spPr>
          <a:xfrm>
            <a:off x="838200" y="1325563"/>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59073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E102D-7499-4BDC-8BA2-825474D95747}"/>
              </a:ext>
            </a:extLst>
          </p:cNvPr>
          <p:cNvSpPr>
            <a:spLocks noGrp="1"/>
          </p:cNvSpPr>
          <p:nvPr>
            <p:ph type="title"/>
          </p:nvPr>
        </p:nvSpPr>
        <p:spPr>
          <a:xfrm>
            <a:off x="831850" y="1709738"/>
            <a:ext cx="10515600" cy="2852737"/>
          </a:xfrm>
        </p:spPr>
        <p:txBody>
          <a:bodyPr anchor="b">
            <a:normAutofit/>
          </a:bodyPr>
          <a:lstStyle>
            <a:lvl1pPr>
              <a:defRPr sz="4400"/>
            </a:lvl1pPr>
          </a:lstStyle>
          <a:p>
            <a:r>
              <a:rPr lang="en-US" dirty="0"/>
              <a:t>Click to edit Master title style</a:t>
            </a:r>
          </a:p>
        </p:txBody>
      </p:sp>
      <p:sp>
        <p:nvSpPr>
          <p:cNvPr id="3" name="Text Placeholder 2">
            <a:extLst>
              <a:ext uri="{FF2B5EF4-FFF2-40B4-BE49-F238E27FC236}">
                <a16:creationId xmlns:a16="http://schemas.microsoft.com/office/drawing/2014/main" id="{84B50BCC-FEA6-4C8B-92DD-12ECC6BE1DA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3476A10-0098-476E-99F2-6C7151D25FAF}"/>
              </a:ext>
            </a:extLst>
          </p:cNvPr>
          <p:cNvSpPr>
            <a:spLocks noGrp="1"/>
          </p:cNvSpPr>
          <p:nvPr>
            <p:ph type="dt" sz="half" idx="10"/>
          </p:nvPr>
        </p:nvSpPr>
        <p:spPr/>
        <p:txBody>
          <a:bodyPr/>
          <a:lstStyle/>
          <a:p>
            <a:fld id="{A533CBE2-D5BE-47AC-ADC2-9CDFC1D0CF90}" type="datetime1">
              <a:rPr lang="en-US" smtClean="0"/>
              <a:t>9/23/2024</a:t>
            </a:fld>
            <a:endParaRPr lang="en-US"/>
          </a:p>
        </p:txBody>
      </p:sp>
      <p:sp>
        <p:nvSpPr>
          <p:cNvPr id="5" name="Footer Placeholder 4">
            <a:extLst>
              <a:ext uri="{FF2B5EF4-FFF2-40B4-BE49-F238E27FC236}">
                <a16:creationId xmlns:a16="http://schemas.microsoft.com/office/drawing/2014/main" id="{7E629B59-28A4-457E-A9FE-D43E630E98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9126F7-7826-4EEA-BCF7-F8DB1CCCD1E6}"/>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04FB97FE-BFE6-42A0-A36F-BB63DB3E7E5E}"/>
              </a:ext>
            </a:extLst>
          </p:cNvPr>
          <p:cNvCxnSpPr/>
          <p:nvPr userDrawn="1"/>
        </p:nvCxnSpPr>
        <p:spPr>
          <a:xfrm>
            <a:off x="831850" y="4562475"/>
            <a:ext cx="1052195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90886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AF8A4-82FA-4F62-BD67-4673378FCE4B}"/>
              </a:ext>
            </a:extLst>
          </p:cNvPr>
          <p:cNvSpPr>
            <a:spLocks noGrp="1"/>
          </p:cNvSpPr>
          <p:nvPr>
            <p:ph type="title"/>
          </p:nvPr>
        </p:nvSpPr>
        <p:spPr/>
        <p:txBody>
          <a:bodyPr anchor="b"/>
          <a:lstStyle/>
          <a:p>
            <a:r>
              <a:rPr lang="en-US" dirty="0"/>
              <a:t>Click to edit Master title style</a:t>
            </a:r>
          </a:p>
        </p:txBody>
      </p:sp>
      <p:sp>
        <p:nvSpPr>
          <p:cNvPr id="3" name="Content Placeholder 2">
            <a:extLst>
              <a:ext uri="{FF2B5EF4-FFF2-40B4-BE49-F238E27FC236}">
                <a16:creationId xmlns:a16="http://schemas.microsoft.com/office/drawing/2014/main" id="{C4D60252-C68E-46D7-AAA5-ABB7CE5E34AC}"/>
              </a:ext>
            </a:extLst>
          </p:cNvPr>
          <p:cNvSpPr>
            <a:spLocks noGrp="1"/>
          </p:cNvSpPr>
          <p:nvPr>
            <p:ph sz="half" idx="1"/>
          </p:nvPr>
        </p:nvSpPr>
        <p:spPr>
          <a:xfrm>
            <a:off x="838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E6A52B70-F8CF-48C4-AE1C-C9CF7101D08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2E002AF-9677-413A-B99A-8C8BE9559F54}"/>
              </a:ext>
            </a:extLst>
          </p:cNvPr>
          <p:cNvSpPr>
            <a:spLocks noGrp="1"/>
          </p:cNvSpPr>
          <p:nvPr>
            <p:ph type="dt" sz="half" idx="10"/>
          </p:nvPr>
        </p:nvSpPr>
        <p:spPr/>
        <p:txBody>
          <a:bodyPr/>
          <a:lstStyle/>
          <a:p>
            <a:fld id="{39B7EDB1-CE74-4951-85A2-0B01C2128E28}" type="datetime1">
              <a:rPr lang="en-US" smtClean="0"/>
              <a:t>9/23/2024</a:t>
            </a:fld>
            <a:endParaRPr lang="en-US"/>
          </a:p>
        </p:txBody>
      </p:sp>
      <p:sp>
        <p:nvSpPr>
          <p:cNvPr id="6" name="Footer Placeholder 5">
            <a:extLst>
              <a:ext uri="{FF2B5EF4-FFF2-40B4-BE49-F238E27FC236}">
                <a16:creationId xmlns:a16="http://schemas.microsoft.com/office/drawing/2014/main" id="{75BD4DCA-3AF1-43DA-9E55-2BF67A618AA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163AD69-C005-4694-9D91-F1A980961CC9}"/>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9" name="Straight Connector 8">
            <a:extLst>
              <a:ext uri="{FF2B5EF4-FFF2-40B4-BE49-F238E27FC236}">
                <a16:creationId xmlns:a16="http://schemas.microsoft.com/office/drawing/2014/main" id="{4505F67E-03A6-4630-A98D-6CACA3FBDDEF}"/>
              </a:ext>
            </a:extLst>
          </p:cNvPr>
          <p:cNvCxnSpPr/>
          <p:nvPr userDrawn="1"/>
        </p:nvCxnSpPr>
        <p:spPr>
          <a:xfrm>
            <a:off x="838200" y="169068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3738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A34C9-6E2F-41F7-9D31-6E37FA5B47F9}"/>
              </a:ext>
            </a:extLst>
          </p:cNvPr>
          <p:cNvSpPr>
            <a:spLocks noGrp="1"/>
          </p:cNvSpPr>
          <p:nvPr>
            <p:ph type="title"/>
          </p:nvPr>
        </p:nvSpPr>
        <p:spPr>
          <a:xfrm>
            <a:off x="839788" y="365125"/>
            <a:ext cx="10515600" cy="1325563"/>
          </a:xfrm>
        </p:spPr>
        <p:txBody>
          <a:bodyPr anchor="b"/>
          <a:lstStyle/>
          <a:p>
            <a:r>
              <a:rPr lang="en-US" dirty="0"/>
              <a:t>Click to edit Master title style</a:t>
            </a:r>
          </a:p>
        </p:txBody>
      </p:sp>
      <p:sp>
        <p:nvSpPr>
          <p:cNvPr id="3" name="Text Placeholder 2">
            <a:extLst>
              <a:ext uri="{FF2B5EF4-FFF2-40B4-BE49-F238E27FC236}">
                <a16:creationId xmlns:a16="http://schemas.microsoft.com/office/drawing/2014/main" id="{B9BFBC22-43A4-440D-AAD7-465FAB57BE1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8BEFE43-C4CC-4FF0-B176-0C879EF27A7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8920B2B-FD99-4575-BC29-4A9B8A50BB3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7A5329-47DA-4A08-8E7B-D898E11B7C3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0A08467-E7C4-4D3F-99C5-6D3AC3B22260}"/>
              </a:ext>
            </a:extLst>
          </p:cNvPr>
          <p:cNvSpPr>
            <a:spLocks noGrp="1"/>
          </p:cNvSpPr>
          <p:nvPr>
            <p:ph type="dt" sz="half" idx="10"/>
          </p:nvPr>
        </p:nvSpPr>
        <p:spPr/>
        <p:txBody>
          <a:bodyPr/>
          <a:lstStyle/>
          <a:p>
            <a:fld id="{2BC7EB92-A5C2-4807-A9DC-9EDE6CBFB241}" type="datetime1">
              <a:rPr lang="en-US" smtClean="0"/>
              <a:t>9/23/2024</a:t>
            </a:fld>
            <a:endParaRPr lang="en-US"/>
          </a:p>
        </p:txBody>
      </p:sp>
      <p:sp>
        <p:nvSpPr>
          <p:cNvPr id="8" name="Footer Placeholder 7">
            <a:extLst>
              <a:ext uri="{FF2B5EF4-FFF2-40B4-BE49-F238E27FC236}">
                <a16:creationId xmlns:a16="http://schemas.microsoft.com/office/drawing/2014/main" id="{5AA2D386-C960-49F4-8E0B-5A602B21337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5B938FD-9718-4972-A4A8-237B1A211C4A}"/>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0776124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1E7A444-7D99-4911-9642-3917FA60A00A}"/>
              </a:ext>
            </a:extLst>
          </p:cNvPr>
          <p:cNvSpPr>
            <a:spLocks noGrp="1"/>
          </p:cNvSpPr>
          <p:nvPr>
            <p:ph type="dt" sz="half" idx="10"/>
          </p:nvPr>
        </p:nvSpPr>
        <p:spPr/>
        <p:txBody>
          <a:bodyPr/>
          <a:lstStyle/>
          <a:p>
            <a:fld id="{2B7B7EE0-7771-4CD5-9B2B-3550753A54A1}" type="datetime1">
              <a:rPr lang="en-US" smtClean="0"/>
              <a:t>9/23/2024</a:t>
            </a:fld>
            <a:endParaRPr lang="en-US"/>
          </a:p>
        </p:txBody>
      </p:sp>
      <p:sp>
        <p:nvSpPr>
          <p:cNvPr id="3" name="Footer Placeholder 2">
            <a:extLst>
              <a:ext uri="{FF2B5EF4-FFF2-40B4-BE49-F238E27FC236}">
                <a16:creationId xmlns:a16="http://schemas.microsoft.com/office/drawing/2014/main" id="{A3F82BF4-8CCE-40F5-87BF-30A8215B5E2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6281BF9-93A3-4F18-ADE7-E0E4F974DBE9}"/>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794635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55BC0-2C78-4530-B512-097E3FFC823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978D3CA-F128-4EAA-A043-41667828A99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BAEE186-B06D-4105-84EF-95DBBCFDA4B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1086144-00CA-4143-8DA2-416236D78A82}"/>
              </a:ext>
            </a:extLst>
          </p:cNvPr>
          <p:cNvSpPr>
            <a:spLocks noGrp="1"/>
          </p:cNvSpPr>
          <p:nvPr>
            <p:ph type="dt" sz="half" idx="10"/>
          </p:nvPr>
        </p:nvSpPr>
        <p:spPr/>
        <p:txBody>
          <a:bodyPr/>
          <a:lstStyle/>
          <a:p>
            <a:fld id="{F8B318B3-0E87-4416-A9B8-D891968C2727}" type="datetime1">
              <a:rPr lang="en-US" smtClean="0"/>
              <a:t>9/23/2024</a:t>
            </a:fld>
            <a:endParaRPr lang="en-US"/>
          </a:p>
        </p:txBody>
      </p:sp>
      <p:sp>
        <p:nvSpPr>
          <p:cNvPr id="6" name="Footer Placeholder 5">
            <a:extLst>
              <a:ext uri="{FF2B5EF4-FFF2-40B4-BE49-F238E27FC236}">
                <a16:creationId xmlns:a16="http://schemas.microsoft.com/office/drawing/2014/main" id="{E338B172-43F1-4139-BF32-2DEDF2781DF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3CB3DF-517A-4E87-8D32-82F85C3985F1}"/>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3978435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406F07A-0B22-4914-812A-DBA02B47952B}"/>
              </a:ext>
            </a:extLst>
          </p:cNvPr>
          <p:cNvSpPr>
            <a:spLocks noGrp="1"/>
          </p:cNvSpPr>
          <p:nvPr>
            <p:ph type="title"/>
          </p:nvPr>
        </p:nvSpPr>
        <p:spPr>
          <a:xfrm>
            <a:off x="838200" y="365125"/>
            <a:ext cx="10515600" cy="1325563"/>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892B9C33-4FFB-4197-A3C1-E6E3EB58E2C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335E0F7-CC95-4DF1-9224-82B2702A27B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4D997E8-DDEE-43F1-8D9B-F8A1E11DE488}" type="datetime1">
              <a:rPr lang="en-US" smtClean="0"/>
              <a:t>9/23/2024</a:t>
            </a:fld>
            <a:endParaRPr lang="en-US"/>
          </a:p>
        </p:txBody>
      </p:sp>
      <p:sp>
        <p:nvSpPr>
          <p:cNvPr id="5" name="Footer Placeholder 4">
            <a:extLst>
              <a:ext uri="{FF2B5EF4-FFF2-40B4-BE49-F238E27FC236}">
                <a16:creationId xmlns:a16="http://schemas.microsoft.com/office/drawing/2014/main" id="{C63761D0-ED27-4802-A5F0-EFD89884E1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47E668E-F846-4B39-92B8-B429C92F7FD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0F37917-FD3A-4669-9018-DA04BCDD3D75}" type="slidenum">
              <a:rPr lang="en-US" smtClean="0"/>
              <a:t>‹#›</a:t>
            </a:fld>
            <a:endParaRPr lang="en-US"/>
          </a:p>
        </p:txBody>
      </p:sp>
    </p:spTree>
    <p:extLst>
      <p:ext uri="{BB962C8B-B14F-4D97-AF65-F5344CB8AC3E}">
        <p14:creationId xmlns:p14="http://schemas.microsoft.com/office/powerpoint/2010/main" val="22234769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2" r:id="rId3"/>
    <p:sldLayoutId id="2147483654" r:id="rId4"/>
    <p:sldLayoutId id="2147483651" r:id="rId5"/>
    <p:sldLayoutId id="2147483652" r:id="rId6"/>
    <p:sldLayoutId id="2147483653" r:id="rId7"/>
    <p:sldLayoutId id="2147483655" r:id="rId8"/>
    <p:sldLayoutId id="2147483656" r:id="rId9"/>
    <p:sldLayoutId id="2147483657" r:id="rId10"/>
    <p:sldLayoutId id="2147483658" r:id="rId11"/>
    <p:sldLayoutId id="2147483659" r:id="rId12"/>
    <p:sldLayoutId id="2147483660" r:id="rId13"/>
    <p:sldLayoutId id="2147483661" r:id="rId14"/>
  </p:sldLayoutIdLst>
  <p:hf hdr="0" ftr="0" dt="0"/>
  <p:txStyles>
    <p:titleStyle>
      <a:lvl1pPr algn="l" defTabSz="914400" rtl="0" eaLnBrk="1" latinLnBrk="0" hangingPunct="1">
        <a:lnSpc>
          <a:spcPct val="90000"/>
        </a:lnSpc>
        <a:spcBef>
          <a:spcPct val="0"/>
        </a:spcBef>
        <a:buNone/>
        <a:defRPr sz="4400" kern="1200">
          <a:solidFill>
            <a:srgbClr val="0070C0"/>
          </a:solidFill>
          <a:latin typeface="Verdana" panose="020B0604030504040204" pitchFamily="34" charset="0"/>
          <a:ea typeface="Verdana" panose="020B0604030504040204" pitchFamily="34"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creativecommons.org/licenses/by-sa/4.0/"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7.tif"/><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765BC5-92E6-4F5A-B981-1C5EE975861B}"/>
              </a:ext>
            </a:extLst>
          </p:cNvPr>
          <p:cNvSpPr>
            <a:spLocks noGrp="1"/>
          </p:cNvSpPr>
          <p:nvPr>
            <p:ph type="ctrTitle"/>
          </p:nvPr>
        </p:nvSpPr>
        <p:spPr/>
        <p:txBody>
          <a:bodyPr anchor="t">
            <a:normAutofit/>
          </a:bodyPr>
          <a:lstStyle/>
          <a:p>
            <a:r>
              <a:rPr lang="en-US" altLang="en-US" sz="3200" dirty="0">
                <a:sym typeface="Helvetica Neue" charset="0"/>
              </a:rPr>
              <a:t>CS 4530: Fundamentals of Software Engineering</a:t>
            </a:r>
            <a:br>
              <a:rPr lang="en-US" altLang="en-US" sz="3200" dirty="0">
                <a:sym typeface="Helvetica Neue" charset="0"/>
              </a:rPr>
            </a:br>
            <a:r>
              <a:rPr lang="en-US" altLang="en-US" sz="3200" dirty="0">
                <a:sym typeface="Helvetica Neue" charset="0"/>
              </a:rPr>
              <a:t>Module </a:t>
            </a:r>
            <a:r>
              <a:rPr lang="en-US" altLang="en-US" dirty="0">
                <a:sym typeface="Helvetica Neue" charset="0"/>
              </a:rPr>
              <a:t>7.2: Software Development Processes</a:t>
            </a:r>
            <a:endParaRPr lang="en-US" sz="3200" dirty="0"/>
          </a:p>
        </p:txBody>
      </p:sp>
      <p:sp>
        <p:nvSpPr>
          <p:cNvPr id="8" name="Subtitle 7">
            <a:extLst>
              <a:ext uri="{FF2B5EF4-FFF2-40B4-BE49-F238E27FC236}">
                <a16:creationId xmlns:a16="http://schemas.microsoft.com/office/drawing/2014/main" id="{5B356C44-32EB-4AC4-94B7-A86895491E70}"/>
              </a:ext>
            </a:extLst>
          </p:cNvPr>
          <p:cNvSpPr>
            <a:spLocks noGrp="1"/>
          </p:cNvSpPr>
          <p:nvPr>
            <p:ph type="subTitle" idx="1"/>
          </p:nvPr>
        </p:nvSpPr>
        <p:spPr/>
        <p:txBody>
          <a:bodyPr/>
          <a:lstStyle/>
          <a:p>
            <a:pPr>
              <a:lnSpc>
                <a:spcPct val="100000"/>
              </a:lnSpc>
            </a:pPr>
            <a:r>
              <a:rPr lang="en-US" sz="2400" dirty="0"/>
              <a:t>Adeel Bhutta and Mitch Wand</a:t>
            </a:r>
          </a:p>
          <a:p>
            <a:pPr>
              <a:lnSpc>
                <a:spcPct val="100000"/>
              </a:lnSpc>
            </a:pPr>
            <a:r>
              <a:rPr lang="en-US" sz="2400" dirty="0"/>
              <a:t>Khoury College of Computer Sciences</a:t>
            </a:r>
          </a:p>
          <a:p>
            <a:endParaRPr lang="en-US" dirty="0"/>
          </a:p>
        </p:txBody>
      </p:sp>
      <p:sp>
        <p:nvSpPr>
          <p:cNvPr id="4" name="Slide Number Placeholder 3">
            <a:extLst>
              <a:ext uri="{FF2B5EF4-FFF2-40B4-BE49-F238E27FC236}">
                <a16:creationId xmlns:a16="http://schemas.microsoft.com/office/drawing/2014/main" id="{CECC5E2E-7170-455B-A37A-DBAC705CE98E}"/>
              </a:ext>
            </a:extLst>
          </p:cNvPr>
          <p:cNvSpPr>
            <a:spLocks noGrp="1"/>
          </p:cNvSpPr>
          <p:nvPr>
            <p:ph type="sldNum" sz="quarter" idx="12"/>
          </p:nvPr>
        </p:nvSpPr>
        <p:spPr/>
        <p:txBody>
          <a:bodyPr/>
          <a:lstStyle/>
          <a:p>
            <a:fld id="{20F37917-FD3A-4669-9018-DA04BCDD3D75}" type="slidenum">
              <a:rPr lang="en-US" smtClean="0"/>
              <a:pPr/>
              <a:t>1</a:t>
            </a:fld>
            <a:endParaRPr lang="en-US"/>
          </a:p>
        </p:txBody>
      </p:sp>
      <p:sp>
        <p:nvSpPr>
          <p:cNvPr id="3" name="Rectangle 2">
            <a:extLst>
              <a:ext uri="{FF2B5EF4-FFF2-40B4-BE49-F238E27FC236}">
                <a16:creationId xmlns:a16="http://schemas.microsoft.com/office/drawing/2014/main" id="{3B7BC06A-54D1-4D10-B536-9DF33B2C3997}"/>
              </a:ext>
            </a:extLst>
          </p:cNvPr>
          <p:cNvSpPr/>
          <p:nvPr/>
        </p:nvSpPr>
        <p:spPr>
          <a:xfrm>
            <a:off x="539260" y="5710019"/>
            <a:ext cx="6096000" cy="369332"/>
          </a:xfrm>
          <a:prstGeom prst="rect">
            <a:avLst/>
          </a:prstGeom>
        </p:spPr>
        <p:txBody>
          <a:bodyPr>
            <a:spAutoFit/>
          </a:bodyPr>
          <a:lstStyle/>
          <a:p>
            <a:r>
              <a:rPr lang="en-US" dirty="0">
                <a:solidFill>
                  <a:srgbClr val="5C5962"/>
                </a:solidFill>
              </a:rPr>
              <a:t>© 2024 Released under the </a:t>
            </a:r>
            <a:r>
              <a:rPr lang="en-US" dirty="0">
                <a:solidFill>
                  <a:srgbClr val="D41B2C"/>
                </a:solidFill>
                <a:hlinkClick r:id="rId3"/>
              </a:rPr>
              <a:t>CC BY-SA</a:t>
            </a:r>
            <a:r>
              <a:rPr lang="en-US" dirty="0">
                <a:solidFill>
                  <a:srgbClr val="5C5962"/>
                </a:solidFill>
              </a:rPr>
              <a:t> license</a:t>
            </a:r>
            <a:endParaRPr lang="en-US" dirty="0"/>
          </a:p>
        </p:txBody>
      </p:sp>
    </p:spTree>
    <p:extLst>
      <p:ext uri="{BB962C8B-B14F-4D97-AF65-F5344CB8AC3E}">
        <p14:creationId xmlns:p14="http://schemas.microsoft.com/office/powerpoint/2010/main" val="30256102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7" name="Rectangle 136">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E3E20DD-B777-DF45-A9AC-EC1CB9872F5C}"/>
              </a:ext>
            </a:extLst>
          </p:cNvPr>
          <p:cNvSpPr>
            <a:spLocks noGrp="1"/>
          </p:cNvSpPr>
          <p:nvPr>
            <p:ph type="title"/>
          </p:nvPr>
        </p:nvSpPr>
        <p:spPr>
          <a:xfrm>
            <a:off x="640080" y="325369"/>
            <a:ext cx="4368602" cy="1956841"/>
          </a:xfrm>
        </p:spPr>
        <p:txBody>
          <a:bodyPr anchor="b">
            <a:noAutofit/>
          </a:bodyPr>
          <a:lstStyle/>
          <a:p>
            <a:r>
              <a:rPr lang="en-US" dirty="0"/>
              <a:t>Waterfall Model Reduces Risk by Preventing Change</a:t>
            </a:r>
          </a:p>
        </p:txBody>
      </p:sp>
      <p:sp>
        <p:nvSpPr>
          <p:cNvPr id="139"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C0B1DC1-5D9F-9A4D-8EDB-82D7AC75178C}"/>
              </a:ext>
            </a:extLst>
          </p:cNvPr>
          <p:cNvSpPr>
            <a:spLocks noGrp="1"/>
          </p:cNvSpPr>
          <p:nvPr>
            <p:ph idx="1"/>
          </p:nvPr>
        </p:nvSpPr>
        <p:spPr>
          <a:xfrm>
            <a:off x="640080" y="2872899"/>
            <a:ext cx="4243589" cy="3320668"/>
          </a:xfrm>
        </p:spPr>
        <p:txBody>
          <a:bodyPr>
            <a:normAutofit/>
          </a:bodyPr>
          <a:lstStyle/>
          <a:p>
            <a:pPr marL="0" indent="0">
              <a:buNone/>
            </a:pPr>
            <a:r>
              <a:rPr lang="en-US" sz="2200" dirty="0"/>
              <a:t>Traditional waterfall model: no way to go back “up”</a:t>
            </a:r>
          </a:p>
        </p:txBody>
      </p:sp>
      <p:pic>
        <p:nvPicPr>
          <p:cNvPr id="1028" name="Picture 4">
            <a:extLst>
              <a:ext uri="{FF2B5EF4-FFF2-40B4-BE49-F238E27FC236}">
                <a16:creationId xmlns:a16="http://schemas.microsoft.com/office/drawing/2014/main" id="{8CC3D3E3-2252-0F43-BD8A-96385A9E620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7655" r="1" b="21062"/>
          <a:stretch/>
        </p:blipFill>
        <p:spPr bwMode="auto">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6F8BD35A-D332-6243-860E-BEC4F30E3F1E}"/>
              </a:ext>
            </a:extLst>
          </p:cNvPr>
          <p:cNvSpPr>
            <a:spLocks noGrp="1"/>
          </p:cNvSpPr>
          <p:nvPr>
            <p:ph type="sldNum" sz="quarter" idx="12"/>
          </p:nvPr>
        </p:nvSpPr>
        <p:spPr>
          <a:xfrm>
            <a:off x="12218675" y="6356350"/>
            <a:ext cx="2743200" cy="365125"/>
          </a:xfrm>
        </p:spPr>
        <p:txBody>
          <a:bodyPr>
            <a:normAutofit/>
          </a:bodyPr>
          <a:lstStyle/>
          <a:p>
            <a:pPr>
              <a:spcAft>
                <a:spcPts val="600"/>
              </a:spcAft>
            </a:pPr>
            <a:fld id="{20F37917-FD3A-4669-9018-DA04BCDD3D75}" type="slidenum">
              <a:rPr lang="en-US">
                <a:solidFill>
                  <a:srgbClr val="FFFFFF"/>
                </a:solidFill>
              </a:rPr>
              <a:pPr>
                <a:spcAft>
                  <a:spcPts val="600"/>
                </a:spcAft>
              </a:pPr>
              <a:t>10</a:t>
            </a:fld>
            <a:endParaRPr lang="en-US">
              <a:solidFill>
                <a:srgbClr val="FFFFFF"/>
              </a:solidFill>
            </a:endParaRPr>
          </a:p>
        </p:txBody>
      </p:sp>
    </p:spTree>
    <p:extLst>
      <p:ext uri="{BB962C8B-B14F-4D97-AF65-F5344CB8AC3E}">
        <p14:creationId xmlns:p14="http://schemas.microsoft.com/office/powerpoint/2010/main" val="30326809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B5D095-52C3-B84B-A255-C907140D1521}"/>
              </a:ext>
            </a:extLst>
          </p:cNvPr>
          <p:cNvSpPr>
            <a:spLocks noGrp="1"/>
          </p:cNvSpPr>
          <p:nvPr>
            <p:ph type="title"/>
          </p:nvPr>
        </p:nvSpPr>
        <p:spPr/>
        <p:txBody>
          <a:bodyPr/>
          <a:lstStyle/>
          <a:p>
            <a:r>
              <a:rPr lang="en-US" dirty="0"/>
              <a:t>Waterfall Model: Applications</a:t>
            </a:r>
          </a:p>
        </p:txBody>
      </p:sp>
      <p:sp>
        <p:nvSpPr>
          <p:cNvPr id="3" name="Content Placeholder 2">
            <a:extLst>
              <a:ext uri="{FF2B5EF4-FFF2-40B4-BE49-F238E27FC236}">
                <a16:creationId xmlns:a16="http://schemas.microsoft.com/office/drawing/2014/main" id="{26C033CD-CA82-DA49-8341-E1B6B00570FB}"/>
              </a:ext>
            </a:extLst>
          </p:cNvPr>
          <p:cNvSpPr>
            <a:spLocks noGrp="1"/>
          </p:cNvSpPr>
          <p:nvPr>
            <p:ph idx="1"/>
          </p:nvPr>
        </p:nvSpPr>
        <p:spPr>
          <a:xfrm>
            <a:off x="838200" y="1500160"/>
            <a:ext cx="7233526" cy="4351338"/>
          </a:xfrm>
        </p:spPr>
        <p:txBody>
          <a:bodyPr/>
          <a:lstStyle/>
          <a:p>
            <a:r>
              <a:rPr lang="en-US" dirty="0"/>
              <a:t>What projects would this work well in?</a:t>
            </a:r>
          </a:p>
          <a:p>
            <a:pPr lvl="1"/>
            <a:r>
              <a:rPr lang="en-US" dirty="0"/>
              <a:t>Projects with tremendous uncertainty</a:t>
            </a:r>
          </a:p>
          <a:p>
            <a:pPr lvl="1"/>
            <a:r>
              <a:rPr lang="en-US" dirty="0"/>
              <a:t>Projects with long time-to-market</a:t>
            </a:r>
          </a:p>
          <a:p>
            <a:pPr lvl="1"/>
            <a:r>
              <a:rPr lang="en-US" dirty="0"/>
              <a:t>Projects that need extensive QA of requirements and design</a:t>
            </a:r>
          </a:p>
          <a:p>
            <a:pPr lvl="1"/>
            <a:r>
              <a:rPr lang="en-US" dirty="0"/>
              <a:t>Projects for which the expense of the planning is worth it</a:t>
            </a:r>
          </a:p>
          <a:p>
            <a:pPr lvl="1"/>
            <a:r>
              <a:rPr lang="en-US" dirty="0"/>
              <a:t>Classic examples: military/defense</a:t>
            </a:r>
          </a:p>
          <a:p>
            <a:pPr lvl="2"/>
            <a:r>
              <a:rPr lang="en-US" dirty="0"/>
              <a:t>Warship that needs to have component interfaces last 80 years</a:t>
            </a:r>
          </a:p>
          <a:p>
            <a:pPr lvl="2"/>
            <a:r>
              <a:rPr lang="en-US" dirty="0"/>
              <a:t>Spacecraft?</a:t>
            </a:r>
          </a:p>
        </p:txBody>
      </p:sp>
      <p:sp>
        <p:nvSpPr>
          <p:cNvPr id="4" name="Slide Number Placeholder 3">
            <a:extLst>
              <a:ext uri="{FF2B5EF4-FFF2-40B4-BE49-F238E27FC236}">
                <a16:creationId xmlns:a16="http://schemas.microsoft.com/office/drawing/2014/main" id="{5F6F5C67-2520-3C46-8869-F866E27ECFC4}"/>
              </a:ext>
            </a:extLst>
          </p:cNvPr>
          <p:cNvSpPr>
            <a:spLocks noGrp="1"/>
          </p:cNvSpPr>
          <p:nvPr>
            <p:ph type="sldNum" sz="quarter" idx="12"/>
          </p:nvPr>
        </p:nvSpPr>
        <p:spPr/>
        <p:txBody>
          <a:bodyPr/>
          <a:lstStyle/>
          <a:p>
            <a:fld id="{20F37917-FD3A-4669-9018-DA04BCDD3D75}" type="slidenum">
              <a:rPr lang="en-US" smtClean="0"/>
              <a:t>11</a:t>
            </a:fld>
            <a:endParaRPr lang="en-US"/>
          </a:p>
        </p:txBody>
      </p:sp>
      <p:graphicFrame>
        <p:nvGraphicFramePr>
          <p:cNvPr id="5" name="Chart 4">
            <a:extLst>
              <a:ext uri="{FF2B5EF4-FFF2-40B4-BE49-F238E27FC236}">
                <a16:creationId xmlns:a16="http://schemas.microsoft.com/office/drawing/2014/main" id="{ECC36D8A-AC6A-1446-ACFB-2E185A24F7B4}"/>
              </a:ext>
            </a:extLst>
          </p:cNvPr>
          <p:cNvGraphicFramePr/>
          <p:nvPr>
            <p:extLst>
              <p:ext uri="{D42A27DB-BD31-4B8C-83A1-F6EECF244321}">
                <p14:modId xmlns:p14="http://schemas.microsoft.com/office/powerpoint/2010/main" val="3398071373"/>
              </p:ext>
            </p:extLst>
          </p:nvPr>
        </p:nvGraphicFramePr>
        <p:xfrm>
          <a:off x="8071726" y="1772764"/>
          <a:ext cx="3820947" cy="3312472"/>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242511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B5D095-52C3-B84B-A255-C907140D1521}"/>
              </a:ext>
            </a:extLst>
          </p:cNvPr>
          <p:cNvSpPr>
            <a:spLocks noGrp="1"/>
          </p:cNvSpPr>
          <p:nvPr>
            <p:ph type="title"/>
          </p:nvPr>
        </p:nvSpPr>
        <p:spPr/>
        <p:txBody>
          <a:bodyPr/>
          <a:lstStyle/>
          <a:p>
            <a:r>
              <a:rPr lang="en-US" dirty="0"/>
              <a:t>Waterfall Model: Wasted Work Product</a:t>
            </a:r>
          </a:p>
        </p:txBody>
      </p:sp>
      <p:sp>
        <p:nvSpPr>
          <p:cNvPr id="3" name="Content Placeholder 2">
            <a:extLst>
              <a:ext uri="{FF2B5EF4-FFF2-40B4-BE49-F238E27FC236}">
                <a16:creationId xmlns:a16="http://schemas.microsoft.com/office/drawing/2014/main" id="{26C033CD-CA82-DA49-8341-E1B6B00570FB}"/>
              </a:ext>
            </a:extLst>
          </p:cNvPr>
          <p:cNvSpPr>
            <a:spLocks noGrp="1"/>
          </p:cNvSpPr>
          <p:nvPr>
            <p:ph idx="1"/>
          </p:nvPr>
        </p:nvSpPr>
        <p:spPr>
          <a:xfrm>
            <a:off x="838200" y="1500160"/>
            <a:ext cx="7233526" cy="4351338"/>
          </a:xfrm>
        </p:spPr>
        <p:txBody>
          <a:bodyPr>
            <a:normAutofit lnSpcReduction="10000"/>
          </a:bodyPr>
          <a:lstStyle/>
          <a:p>
            <a:r>
              <a:rPr lang="en-US" dirty="0"/>
              <a:t>Wasted productivity can occur through each phase’s QA process:</a:t>
            </a:r>
          </a:p>
          <a:p>
            <a:pPr lvl="1"/>
            <a:r>
              <a:rPr lang="en-US" dirty="0"/>
              <a:t>Requirements that become obsolete</a:t>
            </a:r>
          </a:p>
          <a:p>
            <a:pPr lvl="1"/>
            <a:r>
              <a:rPr lang="en-US" dirty="0"/>
              <a:t>Elaborate architectural designs never used</a:t>
            </a:r>
          </a:p>
          <a:p>
            <a:pPr lvl="1"/>
            <a:r>
              <a:rPr lang="en-US" dirty="0"/>
              <a:t>Code that sits around not integrated and tested in production environment, eventually discarded</a:t>
            </a:r>
          </a:p>
          <a:p>
            <a:pPr lvl="1"/>
            <a:r>
              <a:rPr lang="en-US" dirty="0"/>
              <a:t>Documentation produced per requirements, but never read</a:t>
            </a:r>
          </a:p>
          <a:p>
            <a:r>
              <a:rPr lang="en-US" dirty="0"/>
              <a:t>What if we could eliminate that waste, and reduce the cost of defects later in development cycle?</a:t>
            </a:r>
          </a:p>
          <a:p>
            <a:pPr lvl="1"/>
            <a:r>
              <a:rPr lang="en-US" dirty="0"/>
              <a:t>Example: with shorter time-to-market?</a:t>
            </a:r>
          </a:p>
        </p:txBody>
      </p:sp>
      <p:sp>
        <p:nvSpPr>
          <p:cNvPr id="4" name="Slide Number Placeholder 3">
            <a:extLst>
              <a:ext uri="{FF2B5EF4-FFF2-40B4-BE49-F238E27FC236}">
                <a16:creationId xmlns:a16="http://schemas.microsoft.com/office/drawing/2014/main" id="{5F6F5C67-2520-3C46-8869-F866E27ECFC4}"/>
              </a:ext>
            </a:extLst>
          </p:cNvPr>
          <p:cNvSpPr>
            <a:spLocks noGrp="1"/>
          </p:cNvSpPr>
          <p:nvPr>
            <p:ph type="sldNum" sz="quarter" idx="12"/>
          </p:nvPr>
        </p:nvSpPr>
        <p:spPr/>
        <p:txBody>
          <a:bodyPr/>
          <a:lstStyle/>
          <a:p>
            <a:fld id="{20F37917-FD3A-4669-9018-DA04BCDD3D75}" type="slidenum">
              <a:rPr lang="en-US" smtClean="0"/>
              <a:t>12</a:t>
            </a:fld>
            <a:endParaRPr lang="en-US" dirty="0"/>
          </a:p>
        </p:txBody>
      </p:sp>
      <p:graphicFrame>
        <p:nvGraphicFramePr>
          <p:cNvPr id="5" name="Chart 4">
            <a:extLst>
              <a:ext uri="{FF2B5EF4-FFF2-40B4-BE49-F238E27FC236}">
                <a16:creationId xmlns:a16="http://schemas.microsoft.com/office/drawing/2014/main" id="{ECC36D8A-AC6A-1446-ACFB-2E185A24F7B4}"/>
              </a:ext>
            </a:extLst>
          </p:cNvPr>
          <p:cNvGraphicFramePr/>
          <p:nvPr/>
        </p:nvGraphicFramePr>
        <p:xfrm>
          <a:off x="8071726" y="1772764"/>
          <a:ext cx="3820947" cy="3312472"/>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4597846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114280-3B2E-954F-8149-140199588C41}"/>
              </a:ext>
            </a:extLst>
          </p:cNvPr>
          <p:cNvSpPr>
            <a:spLocks noGrp="1"/>
          </p:cNvSpPr>
          <p:nvPr>
            <p:ph type="title"/>
          </p:nvPr>
        </p:nvSpPr>
        <p:spPr>
          <a:xfrm>
            <a:off x="565149" y="96014"/>
            <a:ext cx="11061700" cy="1325563"/>
          </a:xfrm>
        </p:spPr>
        <p:txBody>
          <a:bodyPr/>
          <a:lstStyle/>
          <a:p>
            <a:r>
              <a:rPr lang="en-US" dirty="0"/>
              <a:t>Waterfall Variation: Iterative Process (~1980s)</a:t>
            </a:r>
          </a:p>
        </p:txBody>
      </p:sp>
      <p:sp>
        <p:nvSpPr>
          <p:cNvPr id="4" name="Slide Number Placeholder 3">
            <a:extLst>
              <a:ext uri="{FF2B5EF4-FFF2-40B4-BE49-F238E27FC236}">
                <a16:creationId xmlns:a16="http://schemas.microsoft.com/office/drawing/2014/main" id="{66177511-5098-D24C-A6F8-44BD5CE1A387}"/>
              </a:ext>
            </a:extLst>
          </p:cNvPr>
          <p:cNvSpPr>
            <a:spLocks noGrp="1"/>
          </p:cNvSpPr>
          <p:nvPr>
            <p:ph type="sldNum" sz="quarter" idx="12"/>
          </p:nvPr>
        </p:nvSpPr>
        <p:spPr/>
        <p:txBody>
          <a:bodyPr/>
          <a:lstStyle/>
          <a:p>
            <a:fld id="{20F37917-FD3A-4669-9018-DA04BCDD3D75}" type="slidenum">
              <a:rPr lang="en-US" smtClean="0"/>
              <a:t>13</a:t>
            </a:fld>
            <a:endParaRPr lang="en-US"/>
          </a:p>
        </p:txBody>
      </p:sp>
      <p:grpSp>
        <p:nvGrpSpPr>
          <p:cNvPr id="5" name="Group 3">
            <a:extLst>
              <a:ext uri="{FF2B5EF4-FFF2-40B4-BE49-F238E27FC236}">
                <a16:creationId xmlns:a16="http://schemas.microsoft.com/office/drawing/2014/main" id="{B744CBC3-2BFB-494C-8347-EDDD13804916}"/>
              </a:ext>
            </a:extLst>
          </p:cNvPr>
          <p:cNvGrpSpPr>
            <a:grpSpLocks/>
          </p:cNvGrpSpPr>
          <p:nvPr/>
        </p:nvGrpSpPr>
        <p:grpSpPr bwMode="auto">
          <a:xfrm>
            <a:off x="1480343" y="1500160"/>
            <a:ext cx="9231313" cy="4724400"/>
            <a:chOff x="144" y="768"/>
            <a:chExt cx="5368" cy="2976"/>
          </a:xfrm>
        </p:grpSpPr>
        <p:sp>
          <p:nvSpPr>
            <p:cNvPr id="6" name="Rectangle 4">
              <a:extLst>
                <a:ext uri="{FF2B5EF4-FFF2-40B4-BE49-F238E27FC236}">
                  <a16:creationId xmlns:a16="http://schemas.microsoft.com/office/drawing/2014/main" id="{CF0232A2-5439-CA42-ACDA-5CE49FF4D80C}"/>
                </a:ext>
              </a:extLst>
            </p:cNvPr>
            <p:cNvSpPr>
              <a:spLocks noChangeArrowheads="1"/>
            </p:cNvSpPr>
            <p:nvPr/>
          </p:nvSpPr>
          <p:spPr bwMode="auto">
            <a:xfrm>
              <a:off x="144" y="768"/>
              <a:ext cx="1144" cy="672"/>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a:latin typeface="Verdana" panose="020B0604030504040204" pitchFamily="34" charset="0"/>
                  <a:ea typeface="Verdana" panose="020B0604030504040204" pitchFamily="34" charset="0"/>
                  <a:cs typeface="Verdana" panose="020B0604030504040204" pitchFamily="34" charset="0"/>
                </a:rPr>
                <a:t>Initial Concept</a:t>
              </a:r>
            </a:p>
          </p:txBody>
        </p:sp>
        <p:sp>
          <p:nvSpPr>
            <p:cNvPr id="7" name="Rectangle 5">
              <a:extLst>
                <a:ext uri="{FF2B5EF4-FFF2-40B4-BE49-F238E27FC236}">
                  <a16:creationId xmlns:a16="http://schemas.microsoft.com/office/drawing/2014/main" id="{F0EBEDC8-3CC1-CA4F-A93A-721291214EA8}"/>
                </a:ext>
              </a:extLst>
            </p:cNvPr>
            <p:cNvSpPr>
              <a:spLocks noChangeArrowheads="1"/>
            </p:cNvSpPr>
            <p:nvPr/>
          </p:nvSpPr>
          <p:spPr bwMode="auto">
            <a:xfrm>
              <a:off x="4272" y="3072"/>
              <a:ext cx="1144" cy="672"/>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a:latin typeface="Verdana" panose="020B0604030504040204" pitchFamily="34" charset="0"/>
                  <a:ea typeface="Verdana" panose="020B0604030504040204" pitchFamily="34" charset="0"/>
                  <a:cs typeface="Verdana" panose="020B0604030504040204" pitchFamily="34" charset="0"/>
                </a:rPr>
                <a:t>Operations</a:t>
              </a:r>
            </a:p>
          </p:txBody>
        </p:sp>
        <p:sp>
          <p:nvSpPr>
            <p:cNvPr id="8" name="Rectangle 6">
              <a:extLst>
                <a:ext uri="{FF2B5EF4-FFF2-40B4-BE49-F238E27FC236}">
                  <a16:creationId xmlns:a16="http://schemas.microsoft.com/office/drawing/2014/main" id="{77CA4014-1782-844B-8668-04371C557815}"/>
                </a:ext>
              </a:extLst>
            </p:cNvPr>
            <p:cNvSpPr>
              <a:spLocks noChangeArrowheads="1"/>
            </p:cNvSpPr>
            <p:nvPr/>
          </p:nvSpPr>
          <p:spPr bwMode="auto">
            <a:xfrm>
              <a:off x="3552" y="2112"/>
              <a:ext cx="1144" cy="720"/>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a:latin typeface="Verdana" panose="020B0604030504040204" pitchFamily="34" charset="0"/>
                  <a:ea typeface="Verdana" panose="020B0604030504040204" pitchFamily="34" charset="0"/>
                  <a:cs typeface="Verdana" panose="020B0604030504040204" pitchFamily="34" charset="0"/>
                </a:rPr>
                <a:t>Acceptance </a:t>
              </a:r>
            </a:p>
            <a:p>
              <a:pPr algn="ctr" eaLnBrk="0" hangingPunct="0"/>
              <a:r>
                <a:rPr lang="en-US" altLang="en-US">
                  <a:latin typeface="Verdana" panose="020B0604030504040204" pitchFamily="34" charset="0"/>
                  <a:ea typeface="Verdana" panose="020B0604030504040204" pitchFamily="34" charset="0"/>
                  <a:cs typeface="Verdana" panose="020B0604030504040204" pitchFamily="34" charset="0"/>
                </a:rPr>
                <a:t>Testing</a:t>
              </a:r>
            </a:p>
            <a:p>
              <a:pPr algn="ctr" eaLnBrk="0" hangingPunct="0"/>
              <a:r>
                <a:rPr lang="en-US" altLang="en-US">
                  <a:latin typeface="Verdana" panose="020B0604030504040204" pitchFamily="34" charset="0"/>
                  <a:ea typeface="Verdana" panose="020B0604030504040204" pitchFamily="34" charset="0"/>
                  <a:cs typeface="Verdana" panose="020B0604030504040204" pitchFamily="34" charset="0"/>
                </a:rPr>
                <a:t>and Delivery</a:t>
              </a:r>
            </a:p>
          </p:txBody>
        </p:sp>
        <p:sp>
          <p:nvSpPr>
            <p:cNvPr id="9" name="Rectangle 7">
              <a:extLst>
                <a:ext uri="{FF2B5EF4-FFF2-40B4-BE49-F238E27FC236}">
                  <a16:creationId xmlns:a16="http://schemas.microsoft.com/office/drawing/2014/main" id="{F2C89A37-A0A6-C64A-83B6-D2533C35B071}"/>
                </a:ext>
              </a:extLst>
            </p:cNvPr>
            <p:cNvSpPr>
              <a:spLocks noChangeArrowheads="1"/>
            </p:cNvSpPr>
            <p:nvPr/>
          </p:nvSpPr>
          <p:spPr bwMode="auto">
            <a:xfrm>
              <a:off x="912" y="1632"/>
              <a:ext cx="1144" cy="672"/>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dirty="0">
                  <a:latin typeface="Verdana" panose="020B0604030504040204" pitchFamily="34" charset="0"/>
                  <a:ea typeface="Verdana" panose="020B0604030504040204" pitchFamily="34" charset="0"/>
                  <a:cs typeface="Verdana" panose="020B0604030504040204" pitchFamily="34" charset="0"/>
                </a:rPr>
                <a:t>Requirements </a:t>
              </a:r>
            </a:p>
            <a:p>
              <a:pPr algn="ctr" eaLnBrk="0" hangingPunct="0"/>
              <a:r>
                <a:rPr lang="en-US" altLang="en-US" dirty="0">
                  <a:latin typeface="Verdana" panose="020B0604030504040204" pitchFamily="34" charset="0"/>
                  <a:ea typeface="Verdana" panose="020B0604030504040204" pitchFamily="34" charset="0"/>
                  <a:cs typeface="Verdana" panose="020B0604030504040204" pitchFamily="34" charset="0"/>
                </a:rPr>
                <a:t>and Iteration</a:t>
              </a:r>
            </a:p>
            <a:p>
              <a:pPr algn="ctr" eaLnBrk="0" hangingPunct="0"/>
              <a:r>
                <a:rPr lang="en-US" altLang="en-US" dirty="0">
                  <a:latin typeface="Verdana" panose="020B0604030504040204" pitchFamily="34" charset="0"/>
                  <a:ea typeface="Verdana" panose="020B0604030504040204" pitchFamily="34" charset="0"/>
                  <a:cs typeface="Verdana" panose="020B0604030504040204" pitchFamily="34" charset="0"/>
                </a:rPr>
                <a:t>Planning</a:t>
              </a:r>
            </a:p>
          </p:txBody>
        </p:sp>
        <p:sp>
          <p:nvSpPr>
            <p:cNvPr id="10" name="Line 8">
              <a:extLst>
                <a:ext uri="{FF2B5EF4-FFF2-40B4-BE49-F238E27FC236}">
                  <a16:creationId xmlns:a16="http://schemas.microsoft.com/office/drawing/2014/main" id="{1997F84F-A315-1549-BC9A-4865A91CB565}"/>
                </a:ext>
              </a:extLst>
            </p:cNvPr>
            <p:cNvSpPr>
              <a:spLocks noChangeShapeType="1"/>
            </p:cNvSpPr>
            <p:nvPr/>
          </p:nvSpPr>
          <p:spPr bwMode="auto">
            <a:xfrm>
              <a:off x="2064" y="2064"/>
              <a:ext cx="192"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Verdana" panose="020B0604030504040204" pitchFamily="34" charset="0"/>
                <a:ea typeface="Verdana" panose="020B0604030504040204" pitchFamily="34" charset="0"/>
                <a:cs typeface="Verdana" panose="020B0604030504040204" pitchFamily="34" charset="0"/>
              </a:endParaRPr>
            </a:p>
          </p:txBody>
        </p:sp>
        <p:sp>
          <p:nvSpPr>
            <p:cNvPr id="11" name="Freeform 9">
              <a:extLst>
                <a:ext uri="{FF2B5EF4-FFF2-40B4-BE49-F238E27FC236}">
                  <a16:creationId xmlns:a16="http://schemas.microsoft.com/office/drawing/2014/main" id="{D74173C7-FC92-F242-97C7-00613E299B30}"/>
                </a:ext>
              </a:extLst>
            </p:cNvPr>
            <p:cNvSpPr>
              <a:spLocks/>
            </p:cNvSpPr>
            <p:nvPr/>
          </p:nvSpPr>
          <p:spPr bwMode="auto">
            <a:xfrm>
              <a:off x="4704" y="2400"/>
              <a:ext cx="288" cy="672"/>
            </a:xfrm>
            <a:custGeom>
              <a:avLst/>
              <a:gdLst>
                <a:gd name="T0" fmla="*/ 0 w 289"/>
                <a:gd name="T1" fmla="*/ 0 h 433"/>
                <a:gd name="T2" fmla="*/ 288 w 289"/>
                <a:gd name="T3" fmla="*/ 0 h 433"/>
                <a:gd name="T4" fmla="*/ 288 w 289"/>
                <a:gd name="T5" fmla="*/ 432 h 433"/>
              </a:gdLst>
              <a:ahLst/>
              <a:cxnLst>
                <a:cxn ang="0">
                  <a:pos x="T0" y="T1"/>
                </a:cxn>
                <a:cxn ang="0">
                  <a:pos x="T2" y="T3"/>
                </a:cxn>
                <a:cxn ang="0">
                  <a:pos x="T4" y="T5"/>
                </a:cxn>
              </a:cxnLst>
              <a:rect l="0" t="0" r="r" b="b"/>
              <a:pathLst>
                <a:path w="289" h="433">
                  <a:moveTo>
                    <a:pt x="0" y="0"/>
                  </a:moveTo>
                  <a:lnTo>
                    <a:pt x="288" y="0"/>
                  </a:lnTo>
                  <a:lnTo>
                    <a:pt x="288" y="432"/>
                  </a:lnTo>
                </a:path>
              </a:pathLst>
            </a:custGeom>
            <a:noFill/>
            <a:ln w="12700" cap="rnd"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atin typeface="Verdana" panose="020B0604030504040204" pitchFamily="34" charset="0"/>
                <a:ea typeface="Verdana" panose="020B0604030504040204" pitchFamily="34" charset="0"/>
                <a:cs typeface="Verdana" panose="020B0604030504040204" pitchFamily="34" charset="0"/>
              </a:endParaRPr>
            </a:p>
          </p:txBody>
        </p:sp>
        <p:sp>
          <p:nvSpPr>
            <p:cNvPr id="12" name="Rectangle 10">
              <a:extLst>
                <a:ext uri="{FF2B5EF4-FFF2-40B4-BE49-F238E27FC236}">
                  <a16:creationId xmlns:a16="http://schemas.microsoft.com/office/drawing/2014/main" id="{C981126A-08B8-B046-9968-9FECE0BD2051}"/>
                </a:ext>
              </a:extLst>
            </p:cNvPr>
            <p:cNvSpPr>
              <a:spLocks noChangeArrowheads="1"/>
            </p:cNvSpPr>
            <p:nvPr/>
          </p:nvSpPr>
          <p:spPr bwMode="auto">
            <a:xfrm>
              <a:off x="4368" y="1584"/>
              <a:ext cx="1144" cy="328"/>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a:latin typeface="Verdana" panose="020B0604030504040204" pitchFamily="34" charset="0"/>
                  <a:ea typeface="Verdana" panose="020B0604030504040204" pitchFamily="34" charset="0"/>
                  <a:cs typeface="Verdana" panose="020B0604030504040204" pitchFamily="34" charset="0"/>
                </a:rPr>
                <a:t>Next Iteration</a:t>
              </a:r>
            </a:p>
          </p:txBody>
        </p:sp>
        <p:sp>
          <p:nvSpPr>
            <p:cNvPr id="13" name="Line 11">
              <a:extLst>
                <a:ext uri="{FF2B5EF4-FFF2-40B4-BE49-F238E27FC236}">
                  <a16:creationId xmlns:a16="http://schemas.microsoft.com/office/drawing/2014/main" id="{5FC6771F-F839-5D4C-919C-B5D7FA3628B6}"/>
                </a:ext>
              </a:extLst>
            </p:cNvPr>
            <p:cNvSpPr>
              <a:spLocks noChangeShapeType="1"/>
            </p:cNvSpPr>
            <p:nvPr/>
          </p:nvSpPr>
          <p:spPr bwMode="auto">
            <a:xfrm flipV="1">
              <a:off x="5280" y="1920"/>
              <a:ext cx="0" cy="1152"/>
            </a:xfrm>
            <a:prstGeom prst="line">
              <a:avLst/>
            </a:prstGeom>
            <a:noFill/>
            <a:ln w="12700">
              <a:solidFill>
                <a:schemeClr val="tx1"/>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Verdana" panose="020B0604030504040204" pitchFamily="34" charset="0"/>
                <a:ea typeface="Verdana" panose="020B0604030504040204" pitchFamily="34" charset="0"/>
                <a:cs typeface="Verdana" panose="020B0604030504040204" pitchFamily="34" charset="0"/>
              </a:endParaRPr>
            </a:p>
          </p:txBody>
        </p:sp>
        <p:sp>
          <p:nvSpPr>
            <p:cNvPr id="14" name="Line 12">
              <a:extLst>
                <a:ext uri="{FF2B5EF4-FFF2-40B4-BE49-F238E27FC236}">
                  <a16:creationId xmlns:a16="http://schemas.microsoft.com/office/drawing/2014/main" id="{55DD5895-17AB-AE4E-8A9B-595905730F9A}"/>
                </a:ext>
              </a:extLst>
            </p:cNvPr>
            <p:cNvSpPr>
              <a:spLocks noChangeShapeType="1"/>
            </p:cNvSpPr>
            <p:nvPr/>
          </p:nvSpPr>
          <p:spPr bwMode="auto">
            <a:xfrm flipH="1">
              <a:off x="2064" y="1728"/>
              <a:ext cx="2304" cy="0"/>
            </a:xfrm>
            <a:prstGeom prst="line">
              <a:avLst/>
            </a:prstGeom>
            <a:noFill/>
            <a:ln w="12700">
              <a:solidFill>
                <a:schemeClr val="tx1"/>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Verdana" panose="020B0604030504040204" pitchFamily="34" charset="0"/>
                <a:ea typeface="Verdana" panose="020B0604030504040204" pitchFamily="34" charset="0"/>
                <a:cs typeface="Verdana" panose="020B0604030504040204" pitchFamily="34" charset="0"/>
              </a:endParaRPr>
            </a:p>
          </p:txBody>
        </p:sp>
        <p:sp>
          <p:nvSpPr>
            <p:cNvPr id="15" name="Rectangle 13">
              <a:extLst>
                <a:ext uri="{FF2B5EF4-FFF2-40B4-BE49-F238E27FC236}">
                  <a16:creationId xmlns:a16="http://schemas.microsoft.com/office/drawing/2014/main" id="{0B0F1235-A804-134A-B948-A0EBF375C531}"/>
                </a:ext>
              </a:extLst>
            </p:cNvPr>
            <p:cNvSpPr>
              <a:spLocks noChangeArrowheads="1"/>
            </p:cNvSpPr>
            <p:nvPr/>
          </p:nvSpPr>
          <p:spPr bwMode="auto">
            <a:xfrm>
              <a:off x="2256" y="1920"/>
              <a:ext cx="1144" cy="672"/>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a:latin typeface="Verdana" panose="020B0604030504040204" pitchFamily="34" charset="0"/>
                  <a:ea typeface="Verdana" panose="020B0604030504040204" pitchFamily="34" charset="0"/>
                  <a:cs typeface="Verdana" panose="020B0604030504040204" pitchFamily="34" charset="0"/>
                </a:rPr>
                <a:t>Design and</a:t>
              </a:r>
            </a:p>
            <a:p>
              <a:pPr algn="ctr" eaLnBrk="0" hangingPunct="0"/>
              <a:r>
                <a:rPr lang="en-US" altLang="en-US">
                  <a:latin typeface="Verdana" panose="020B0604030504040204" pitchFamily="34" charset="0"/>
                  <a:ea typeface="Verdana" panose="020B0604030504040204" pitchFamily="34" charset="0"/>
                  <a:cs typeface="Verdana" panose="020B0604030504040204" pitchFamily="34" charset="0"/>
                </a:rPr>
                <a:t>Implement </a:t>
              </a:r>
            </a:p>
          </p:txBody>
        </p:sp>
        <p:sp>
          <p:nvSpPr>
            <p:cNvPr id="16" name="Freeform 14">
              <a:extLst>
                <a:ext uri="{FF2B5EF4-FFF2-40B4-BE49-F238E27FC236}">
                  <a16:creationId xmlns:a16="http://schemas.microsoft.com/office/drawing/2014/main" id="{56D9CBCC-A576-EF47-A7E1-B8A862835085}"/>
                </a:ext>
              </a:extLst>
            </p:cNvPr>
            <p:cNvSpPr>
              <a:spLocks/>
            </p:cNvSpPr>
            <p:nvPr/>
          </p:nvSpPr>
          <p:spPr bwMode="auto">
            <a:xfrm>
              <a:off x="1296" y="1104"/>
              <a:ext cx="288" cy="480"/>
            </a:xfrm>
            <a:custGeom>
              <a:avLst/>
              <a:gdLst>
                <a:gd name="T0" fmla="*/ 0 w 289"/>
                <a:gd name="T1" fmla="*/ 0 h 433"/>
                <a:gd name="T2" fmla="*/ 288 w 289"/>
                <a:gd name="T3" fmla="*/ 0 h 433"/>
                <a:gd name="T4" fmla="*/ 288 w 289"/>
                <a:gd name="T5" fmla="*/ 432 h 433"/>
              </a:gdLst>
              <a:ahLst/>
              <a:cxnLst>
                <a:cxn ang="0">
                  <a:pos x="T0" y="T1"/>
                </a:cxn>
                <a:cxn ang="0">
                  <a:pos x="T2" y="T3"/>
                </a:cxn>
                <a:cxn ang="0">
                  <a:pos x="T4" y="T5"/>
                </a:cxn>
              </a:cxnLst>
              <a:rect l="0" t="0" r="r" b="b"/>
              <a:pathLst>
                <a:path w="289" h="433">
                  <a:moveTo>
                    <a:pt x="0" y="0"/>
                  </a:moveTo>
                  <a:lnTo>
                    <a:pt x="288" y="0"/>
                  </a:lnTo>
                  <a:lnTo>
                    <a:pt x="288" y="432"/>
                  </a:lnTo>
                </a:path>
              </a:pathLst>
            </a:custGeom>
            <a:noFill/>
            <a:ln w="12700" cap="rnd"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atin typeface="Verdana" panose="020B0604030504040204" pitchFamily="34" charset="0"/>
                <a:ea typeface="Verdana" panose="020B0604030504040204" pitchFamily="34" charset="0"/>
                <a:cs typeface="Verdana" panose="020B0604030504040204" pitchFamily="34" charset="0"/>
              </a:endParaRPr>
            </a:p>
          </p:txBody>
        </p:sp>
        <p:sp>
          <p:nvSpPr>
            <p:cNvPr id="17" name="Line 15">
              <a:extLst>
                <a:ext uri="{FF2B5EF4-FFF2-40B4-BE49-F238E27FC236}">
                  <a16:creationId xmlns:a16="http://schemas.microsoft.com/office/drawing/2014/main" id="{84D789B7-FE00-D742-82E5-84D25BF80139}"/>
                </a:ext>
              </a:extLst>
            </p:cNvPr>
            <p:cNvSpPr>
              <a:spLocks noChangeShapeType="1"/>
            </p:cNvSpPr>
            <p:nvPr/>
          </p:nvSpPr>
          <p:spPr bwMode="auto">
            <a:xfrm>
              <a:off x="3408" y="2208"/>
              <a:ext cx="144"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Verdana" panose="020B0604030504040204" pitchFamily="34" charset="0"/>
                <a:ea typeface="Verdana" panose="020B0604030504040204" pitchFamily="34" charset="0"/>
                <a:cs typeface="Verdana" panose="020B0604030504040204" pitchFamily="34" charset="0"/>
              </a:endParaRPr>
            </a:p>
          </p:txBody>
        </p:sp>
      </p:grpSp>
      <p:sp>
        <p:nvSpPr>
          <p:cNvPr id="18" name="TextBox 17">
            <a:extLst>
              <a:ext uri="{FF2B5EF4-FFF2-40B4-BE49-F238E27FC236}">
                <a16:creationId xmlns:a16="http://schemas.microsoft.com/office/drawing/2014/main" id="{A92DCFBD-24D3-8B4D-B972-1D79B67B2AB6}"/>
              </a:ext>
            </a:extLst>
          </p:cNvPr>
          <p:cNvSpPr txBox="1"/>
          <p:nvPr/>
        </p:nvSpPr>
        <p:spPr>
          <a:xfrm>
            <a:off x="9410700" y="1193800"/>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spTree>
    <p:extLst>
      <p:ext uri="{BB962C8B-B14F-4D97-AF65-F5344CB8AC3E}">
        <p14:creationId xmlns:p14="http://schemas.microsoft.com/office/powerpoint/2010/main" val="13461057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36781F-FD9A-A245-BA68-9AC51B34BDA8}"/>
              </a:ext>
            </a:extLst>
          </p:cNvPr>
          <p:cNvSpPr>
            <a:spLocks noGrp="1"/>
          </p:cNvSpPr>
          <p:nvPr>
            <p:ph type="title"/>
          </p:nvPr>
        </p:nvSpPr>
        <p:spPr/>
        <p:txBody>
          <a:bodyPr/>
          <a:lstStyle/>
          <a:p>
            <a:r>
              <a:rPr lang="en-US" dirty="0"/>
              <a:t>The Agile Model Reduces Risk by Embracing Change (~2000)</a:t>
            </a:r>
          </a:p>
        </p:txBody>
      </p:sp>
      <p:sp>
        <p:nvSpPr>
          <p:cNvPr id="8" name="Content Placeholder 7">
            <a:extLst>
              <a:ext uri="{FF2B5EF4-FFF2-40B4-BE49-F238E27FC236}">
                <a16:creationId xmlns:a16="http://schemas.microsoft.com/office/drawing/2014/main" id="{E0413CA6-2259-6AE5-6334-2998F3B60638}"/>
              </a:ext>
            </a:extLst>
          </p:cNvPr>
          <p:cNvSpPr>
            <a:spLocks noGrp="1"/>
          </p:cNvSpPr>
          <p:nvPr>
            <p:ph idx="1"/>
          </p:nvPr>
        </p:nvSpPr>
        <p:spPr/>
        <p:txBody>
          <a:bodyPr>
            <a:normAutofit lnSpcReduction="10000"/>
          </a:bodyPr>
          <a:lstStyle/>
          <a:p>
            <a:r>
              <a:rPr lang="en-US" dirty="0"/>
              <a:t>The Waterfall philosophy: </a:t>
            </a:r>
          </a:p>
          <a:p>
            <a:pPr lvl="1"/>
            <a:r>
              <a:rPr lang="en-US" b="0" i="0" u="none" strike="noStrike" kern="1200" dirty="0">
                <a:solidFill>
                  <a:schemeClr val="tx1"/>
                </a:solidFill>
                <a:effectLst/>
                <a:latin typeface="+mn-lt"/>
                <a:ea typeface="+mn-ea"/>
                <a:cs typeface="+mn-cs"/>
              </a:rPr>
              <a:t>"The project is too large and complex, and it will take months (or years!) to plan, so once we come up with the plan, that plan can not change"</a:t>
            </a:r>
            <a:r>
              <a:rPr lang="en-US" dirty="0"/>
              <a:t> </a:t>
            </a:r>
          </a:p>
          <a:p>
            <a:pPr lvl="1"/>
            <a:r>
              <a:rPr lang="en-US" dirty="0"/>
              <a:t>Reduce risk by proceeding in stages</a:t>
            </a:r>
          </a:p>
          <a:p>
            <a:r>
              <a:rPr lang="en-US" dirty="0"/>
              <a:t>The Agile philosophy:</a:t>
            </a:r>
          </a:p>
          <a:p>
            <a:pPr lvl="1"/>
            <a:r>
              <a:rPr lang="en-US" sz="2400" b="0" i="0" u="none" strike="noStrike" kern="1200" dirty="0">
                <a:solidFill>
                  <a:schemeClr val="tx1"/>
                </a:solidFill>
                <a:effectLst/>
                <a:latin typeface="+mn-lt"/>
                <a:ea typeface="+mn-ea"/>
                <a:cs typeface="+mn-cs"/>
              </a:rPr>
              <a:t>The project is too large and complex, it is unlikely that we will know exactly what we need right now, and to some extent, we are inventing something new. We think that as we make it, we will figure it out as we go”</a:t>
            </a:r>
          </a:p>
          <a:p>
            <a:pPr lvl="1"/>
            <a:r>
              <a:rPr lang="en-US" dirty="0"/>
              <a:t>Reduce risk by limiting time on any one stage; then reassess. (“time-boxing”)</a:t>
            </a:r>
          </a:p>
          <a:p>
            <a:pPr lvl="1"/>
            <a:endParaRPr lang="en-US" dirty="0"/>
          </a:p>
        </p:txBody>
      </p:sp>
      <p:sp>
        <p:nvSpPr>
          <p:cNvPr id="4" name="Slide Number Placeholder 3">
            <a:extLst>
              <a:ext uri="{FF2B5EF4-FFF2-40B4-BE49-F238E27FC236}">
                <a16:creationId xmlns:a16="http://schemas.microsoft.com/office/drawing/2014/main" id="{EA7E4AEB-DD68-EC4B-BB36-8765865EFE83}"/>
              </a:ext>
            </a:extLst>
          </p:cNvPr>
          <p:cNvSpPr>
            <a:spLocks noGrp="1"/>
          </p:cNvSpPr>
          <p:nvPr>
            <p:ph type="sldNum" sz="quarter" idx="12"/>
          </p:nvPr>
        </p:nvSpPr>
        <p:spPr/>
        <p:txBody>
          <a:bodyPr/>
          <a:lstStyle/>
          <a:p>
            <a:fld id="{20F37917-FD3A-4669-9018-DA04BCDD3D75}" type="slidenum">
              <a:rPr lang="en-US" smtClean="0"/>
              <a:t>14</a:t>
            </a:fld>
            <a:endParaRPr lang="en-US"/>
          </a:p>
        </p:txBody>
      </p:sp>
      <p:sp>
        <p:nvSpPr>
          <p:cNvPr id="3" name="TextBox 2">
            <a:extLst>
              <a:ext uri="{FF2B5EF4-FFF2-40B4-BE49-F238E27FC236}">
                <a16:creationId xmlns:a16="http://schemas.microsoft.com/office/drawing/2014/main" id="{EF836509-4D92-CA47-B283-2BA5CB8D75FB}"/>
              </a:ext>
            </a:extLst>
          </p:cNvPr>
          <p:cNvSpPr txBox="1"/>
          <p:nvPr/>
        </p:nvSpPr>
        <p:spPr>
          <a:xfrm>
            <a:off x="4787900" y="952500"/>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spTree>
    <p:extLst>
      <p:ext uri="{BB962C8B-B14F-4D97-AF65-F5344CB8AC3E}">
        <p14:creationId xmlns:p14="http://schemas.microsoft.com/office/powerpoint/2010/main" val="28852780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60E98E-3B40-CB4D-9189-44DD6C24D123}"/>
              </a:ext>
            </a:extLst>
          </p:cNvPr>
          <p:cNvSpPr>
            <a:spLocks noGrp="1"/>
          </p:cNvSpPr>
          <p:nvPr>
            <p:ph type="title"/>
          </p:nvPr>
        </p:nvSpPr>
        <p:spPr/>
        <p:txBody>
          <a:bodyPr>
            <a:normAutofit/>
          </a:bodyPr>
          <a:lstStyle/>
          <a:p>
            <a:r>
              <a:rPr lang="en-US" sz="3600" dirty="0"/>
              <a:t>Agile Manifesto</a:t>
            </a:r>
          </a:p>
        </p:txBody>
      </p:sp>
      <p:sp>
        <p:nvSpPr>
          <p:cNvPr id="5" name="Slide Number Placeholder 4">
            <a:extLst>
              <a:ext uri="{FF2B5EF4-FFF2-40B4-BE49-F238E27FC236}">
                <a16:creationId xmlns:a16="http://schemas.microsoft.com/office/drawing/2014/main" id="{A3E3AAB5-02D3-6445-89FA-A3BEBC6B2483}"/>
              </a:ext>
            </a:extLst>
          </p:cNvPr>
          <p:cNvSpPr>
            <a:spLocks noGrp="1"/>
          </p:cNvSpPr>
          <p:nvPr>
            <p:ph type="sldNum" sz="quarter" idx="12"/>
          </p:nvPr>
        </p:nvSpPr>
        <p:spPr/>
        <p:txBody>
          <a:bodyPr/>
          <a:lstStyle/>
          <a:p>
            <a:fld id="{20F37917-FD3A-4669-9018-DA04BCDD3D75}" type="slidenum">
              <a:rPr lang="en-US" smtClean="0"/>
              <a:t>15</a:t>
            </a:fld>
            <a:endParaRPr lang="en-US" dirty="0"/>
          </a:p>
        </p:txBody>
      </p:sp>
      <p:sp>
        <p:nvSpPr>
          <p:cNvPr id="7" name="TextBox 6">
            <a:extLst>
              <a:ext uri="{FF2B5EF4-FFF2-40B4-BE49-F238E27FC236}">
                <a16:creationId xmlns:a16="http://schemas.microsoft.com/office/drawing/2014/main" id="{9358E94A-2286-2842-A4A2-14D312364706}"/>
              </a:ext>
            </a:extLst>
          </p:cNvPr>
          <p:cNvSpPr txBox="1"/>
          <p:nvPr/>
        </p:nvSpPr>
        <p:spPr>
          <a:xfrm>
            <a:off x="1787576" y="1843968"/>
            <a:ext cx="8836702" cy="4462760"/>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gn="ctr"/>
            <a:r>
              <a:rPr lang="en-US" sz="2400" b="0" i="0" u="none" strike="noStrike" dirty="0">
                <a:solidFill>
                  <a:srgbClr val="000000"/>
                </a:solidFill>
                <a:effectLst/>
                <a:latin typeface="Calibri" panose="020F0502020204030204" pitchFamily="34" charset="0"/>
                <a:cs typeface="Calibri" panose="020F0502020204030204" pitchFamily="34" charset="0"/>
              </a:rPr>
              <a:t>We are uncovering better ways of developing</a:t>
            </a:r>
            <a:br>
              <a:rPr lang="en-US" sz="2400" b="0" i="0" u="none" strike="noStrike" dirty="0">
                <a:solidFill>
                  <a:srgbClr val="000000"/>
                </a:solidFill>
                <a:effectLst/>
                <a:latin typeface="Calibri" panose="020F0502020204030204" pitchFamily="34" charset="0"/>
                <a:cs typeface="Calibri" panose="020F0502020204030204" pitchFamily="34" charset="0"/>
              </a:rPr>
            </a:br>
            <a:r>
              <a:rPr lang="en-US" sz="2400" b="0" i="0" u="none" strike="noStrike" dirty="0">
                <a:solidFill>
                  <a:srgbClr val="000000"/>
                </a:solidFill>
                <a:effectLst/>
                <a:latin typeface="Calibri" panose="020F0502020204030204" pitchFamily="34" charset="0"/>
                <a:cs typeface="Calibri" panose="020F0502020204030204" pitchFamily="34" charset="0"/>
              </a:rPr>
              <a:t>software by doing it and helping others do it.</a:t>
            </a:r>
            <a:br>
              <a:rPr lang="en-US" sz="2400" b="0" i="0" u="none" strike="noStrike" dirty="0">
                <a:solidFill>
                  <a:srgbClr val="000000"/>
                </a:solidFill>
                <a:effectLst/>
                <a:latin typeface="Calibri" panose="020F0502020204030204" pitchFamily="34" charset="0"/>
                <a:cs typeface="Calibri" panose="020F0502020204030204" pitchFamily="34" charset="0"/>
              </a:rPr>
            </a:br>
            <a:r>
              <a:rPr lang="en-US" sz="2400" b="0" i="0" u="none" strike="noStrike" dirty="0">
                <a:solidFill>
                  <a:srgbClr val="000000"/>
                </a:solidFill>
                <a:effectLst/>
                <a:latin typeface="Calibri" panose="020F0502020204030204" pitchFamily="34" charset="0"/>
                <a:cs typeface="Calibri" panose="020F0502020204030204" pitchFamily="34" charset="0"/>
              </a:rPr>
              <a:t>Through this work we have come to value:</a:t>
            </a:r>
            <a:br>
              <a:rPr lang="en-US" sz="2400" b="0" i="0" u="none" strike="noStrike" dirty="0">
                <a:solidFill>
                  <a:srgbClr val="000000"/>
                </a:solidFill>
                <a:effectLst/>
                <a:latin typeface="Calibri" panose="020F0502020204030204" pitchFamily="34" charset="0"/>
                <a:cs typeface="Calibri" panose="020F0502020204030204" pitchFamily="34" charset="0"/>
              </a:rPr>
            </a:br>
            <a:endParaRPr lang="en-US" sz="2400" b="0" i="0" u="none" strike="noStrike" dirty="0">
              <a:solidFill>
                <a:srgbClr val="000000"/>
              </a:solidFill>
              <a:effectLst/>
              <a:latin typeface="Calibri" panose="020F0502020204030204" pitchFamily="34" charset="0"/>
              <a:cs typeface="Calibri" panose="020F0502020204030204" pitchFamily="34" charset="0"/>
            </a:endParaRPr>
          </a:p>
          <a:p>
            <a:pPr algn="ctr"/>
            <a:endParaRPr lang="en-US" sz="2800" b="0" i="0" u="none" strike="noStrike" dirty="0">
              <a:solidFill>
                <a:srgbClr val="000000"/>
              </a:solidFill>
              <a:effectLst/>
              <a:latin typeface="Calibri" panose="020F0502020204030204" pitchFamily="34" charset="0"/>
              <a:cs typeface="Calibri" panose="020F0502020204030204" pitchFamily="34" charset="0"/>
            </a:endParaRPr>
          </a:p>
          <a:p>
            <a:pPr algn="ctr"/>
            <a:endParaRPr lang="en-US" sz="2800" dirty="0">
              <a:solidFill>
                <a:srgbClr val="000000"/>
              </a:solidFill>
              <a:latin typeface="Calibri" panose="020F0502020204030204" pitchFamily="34" charset="0"/>
              <a:cs typeface="Calibri" panose="020F0502020204030204" pitchFamily="34" charset="0"/>
            </a:endParaRPr>
          </a:p>
          <a:p>
            <a:pPr algn="ctr"/>
            <a:endParaRPr lang="en-US" sz="2800" b="0" i="0" u="none" strike="noStrike" dirty="0">
              <a:solidFill>
                <a:srgbClr val="000000"/>
              </a:solidFill>
              <a:effectLst/>
              <a:latin typeface="Calibri" panose="020F0502020204030204" pitchFamily="34" charset="0"/>
              <a:cs typeface="Calibri" panose="020F0502020204030204" pitchFamily="34" charset="0"/>
            </a:endParaRPr>
          </a:p>
          <a:p>
            <a:pPr algn="ctr"/>
            <a:br>
              <a:rPr lang="en-US" sz="2800" b="0" i="0" u="none" strike="noStrike" dirty="0">
                <a:solidFill>
                  <a:srgbClr val="000000"/>
                </a:solidFill>
                <a:effectLst/>
                <a:latin typeface="Calibri" panose="020F0502020204030204" pitchFamily="34" charset="0"/>
                <a:cs typeface="Calibri" panose="020F0502020204030204" pitchFamily="34" charset="0"/>
              </a:rPr>
            </a:br>
            <a:endParaRPr lang="en-US" sz="2800" b="0" i="0" u="none" strike="noStrike" dirty="0">
              <a:solidFill>
                <a:srgbClr val="000000"/>
              </a:solidFill>
              <a:effectLst/>
              <a:latin typeface="Calibri" panose="020F0502020204030204" pitchFamily="34" charset="0"/>
              <a:cs typeface="Calibri" panose="020F0502020204030204" pitchFamily="34" charset="0"/>
            </a:endParaRPr>
          </a:p>
          <a:p>
            <a:pPr algn="ctr"/>
            <a:r>
              <a:rPr lang="en-US" sz="2400" b="0" i="0" u="none" strike="noStrike" dirty="0">
                <a:solidFill>
                  <a:srgbClr val="000000"/>
                </a:solidFill>
                <a:effectLst/>
                <a:latin typeface="Calibri" panose="020F0502020204030204" pitchFamily="34" charset="0"/>
                <a:cs typeface="Calibri" panose="020F0502020204030204" pitchFamily="34" charset="0"/>
              </a:rPr>
              <a:t>That is, while there is value in the items on</a:t>
            </a:r>
            <a:br>
              <a:rPr lang="en-US" sz="2400" b="0" i="0" u="none" strike="noStrike" dirty="0">
                <a:solidFill>
                  <a:srgbClr val="000000"/>
                </a:solidFill>
                <a:effectLst/>
                <a:latin typeface="Calibri" panose="020F0502020204030204" pitchFamily="34" charset="0"/>
                <a:cs typeface="Calibri" panose="020F0502020204030204" pitchFamily="34" charset="0"/>
              </a:rPr>
            </a:br>
            <a:r>
              <a:rPr lang="en-US" sz="2400" b="0" i="0" u="none" strike="noStrike" dirty="0">
                <a:solidFill>
                  <a:srgbClr val="000000"/>
                </a:solidFill>
                <a:effectLst/>
                <a:latin typeface="Calibri" panose="020F0502020204030204" pitchFamily="34" charset="0"/>
                <a:cs typeface="Calibri" panose="020F0502020204030204" pitchFamily="34" charset="0"/>
              </a:rPr>
              <a:t>the right, we value the items on the left more.</a:t>
            </a:r>
          </a:p>
        </p:txBody>
      </p:sp>
      <p:sp>
        <p:nvSpPr>
          <p:cNvPr id="9" name="TextBox 8">
            <a:extLst>
              <a:ext uri="{FF2B5EF4-FFF2-40B4-BE49-F238E27FC236}">
                <a16:creationId xmlns:a16="http://schemas.microsoft.com/office/drawing/2014/main" id="{45CCC1C9-C3AB-3641-8EA4-4971DA4B54BE}"/>
              </a:ext>
            </a:extLst>
          </p:cNvPr>
          <p:cNvSpPr txBox="1"/>
          <p:nvPr/>
        </p:nvSpPr>
        <p:spPr>
          <a:xfrm>
            <a:off x="4834327" y="6492875"/>
            <a:ext cx="2743200" cy="369332"/>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dirty="0">
                <a:solidFill>
                  <a:schemeClr val="accent1"/>
                </a:solidFill>
              </a:rPr>
              <a:t>https://</a:t>
            </a:r>
            <a:r>
              <a:rPr lang="en-US" dirty="0" err="1">
                <a:solidFill>
                  <a:schemeClr val="accent1"/>
                </a:solidFill>
              </a:rPr>
              <a:t>agilemanifesto.org</a:t>
            </a:r>
            <a:endParaRPr lang="en-US" dirty="0">
              <a:solidFill>
                <a:schemeClr val="accent1"/>
              </a:solidFill>
            </a:endParaRPr>
          </a:p>
        </p:txBody>
      </p:sp>
      <p:sp>
        <p:nvSpPr>
          <p:cNvPr id="8" name="TextBox 7">
            <a:extLst>
              <a:ext uri="{FF2B5EF4-FFF2-40B4-BE49-F238E27FC236}">
                <a16:creationId xmlns:a16="http://schemas.microsoft.com/office/drawing/2014/main" id="{1FA732FA-0117-3D4A-BDA3-5B823940AA5F}"/>
              </a:ext>
            </a:extLst>
          </p:cNvPr>
          <p:cNvSpPr txBox="1"/>
          <p:nvPr/>
        </p:nvSpPr>
        <p:spPr>
          <a:xfrm>
            <a:off x="2157751" y="3131978"/>
            <a:ext cx="3366749" cy="2246769"/>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2000" b="0" i="0" u="none" strike="noStrike" dirty="0">
                <a:solidFill>
                  <a:srgbClr val="000000"/>
                </a:solidFill>
                <a:effectLst/>
                <a:latin typeface="Calibri" panose="020F0502020204030204" pitchFamily="34" charset="0"/>
                <a:cs typeface="Calibri" panose="020F0502020204030204" pitchFamily="34" charset="0"/>
              </a:rPr>
              <a:t>Individuals and interactions</a:t>
            </a:r>
          </a:p>
          <a:p>
            <a:br>
              <a:rPr lang="en-US" sz="2000" b="0" i="0" u="none" strike="noStrike" dirty="0">
                <a:solidFill>
                  <a:srgbClr val="000000"/>
                </a:solidFill>
                <a:effectLst/>
                <a:latin typeface="Calibri" panose="020F0502020204030204" pitchFamily="34" charset="0"/>
                <a:cs typeface="Calibri" panose="020F0502020204030204" pitchFamily="34" charset="0"/>
              </a:rPr>
            </a:br>
            <a:r>
              <a:rPr lang="en-US" sz="2000" b="0" i="0" u="none" strike="noStrike" dirty="0">
                <a:solidFill>
                  <a:srgbClr val="000000"/>
                </a:solidFill>
                <a:effectLst/>
                <a:latin typeface="Calibri" panose="020F0502020204030204" pitchFamily="34" charset="0"/>
                <a:cs typeface="Calibri" panose="020F0502020204030204" pitchFamily="34" charset="0"/>
              </a:rPr>
              <a:t>Working software </a:t>
            </a:r>
            <a:br>
              <a:rPr lang="en-US" sz="2000" b="0" i="0" u="none" strike="noStrike" dirty="0">
                <a:solidFill>
                  <a:srgbClr val="000000"/>
                </a:solidFill>
                <a:effectLst/>
                <a:latin typeface="Calibri" panose="020F0502020204030204" pitchFamily="34" charset="0"/>
                <a:cs typeface="Calibri" panose="020F0502020204030204" pitchFamily="34" charset="0"/>
              </a:rPr>
            </a:br>
            <a:endParaRPr lang="en-US" sz="2000" b="0" i="0" u="none" strike="noStrike" dirty="0">
              <a:solidFill>
                <a:srgbClr val="000000"/>
              </a:solidFill>
              <a:effectLst/>
              <a:latin typeface="Calibri" panose="020F0502020204030204" pitchFamily="34" charset="0"/>
              <a:cs typeface="Calibri" panose="020F0502020204030204" pitchFamily="34" charset="0"/>
            </a:endParaRPr>
          </a:p>
          <a:p>
            <a:r>
              <a:rPr lang="en-US" sz="2000" b="0" i="0" u="none" strike="noStrike" dirty="0">
                <a:solidFill>
                  <a:srgbClr val="000000"/>
                </a:solidFill>
                <a:effectLst/>
                <a:latin typeface="Calibri" panose="020F0502020204030204" pitchFamily="34" charset="0"/>
                <a:cs typeface="Calibri" panose="020F0502020204030204" pitchFamily="34" charset="0"/>
              </a:rPr>
              <a:t>Customer collaboration </a:t>
            </a:r>
          </a:p>
          <a:p>
            <a:endParaRPr lang="en-US" sz="2000" b="0" i="0" u="none" strike="noStrike" dirty="0">
              <a:solidFill>
                <a:srgbClr val="000000"/>
              </a:solidFill>
              <a:effectLst/>
              <a:latin typeface="Calibri" panose="020F0502020204030204" pitchFamily="34" charset="0"/>
              <a:cs typeface="Calibri" panose="020F0502020204030204" pitchFamily="34" charset="0"/>
            </a:endParaRPr>
          </a:p>
          <a:p>
            <a:r>
              <a:rPr lang="en-US" sz="2000" b="0" i="0" u="none" strike="noStrike" dirty="0">
                <a:solidFill>
                  <a:srgbClr val="000000"/>
                </a:solidFill>
                <a:effectLst/>
                <a:latin typeface="Calibri" panose="020F0502020204030204" pitchFamily="34" charset="0"/>
                <a:cs typeface="Calibri" panose="020F0502020204030204" pitchFamily="34" charset="0"/>
              </a:rPr>
              <a:t>Responding to change </a:t>
            </a:r>
            <a:endParaRPr lang="en-US" sz="2000" dirty="0"/>
          </a:p>
        </p:txBody>
      </p:sp>
      <p:sp>
        <p:nvSpPr>
          <p:cNvPr id="10" name="TextBox 9">
            <a:extLst>
              <a:ext uri="{FF2B5EF4-FFF2-40B4-BE49-F238E27FC236}">
                <a16:creationId xmlns:a16="http://schemas.microsoft.com/office/drawing/2014/main" id="{50E59DFD-FF66-7644-97F8-AC648765AA49}"/>
              </a:ext>
            </a:extLst>
          </p:cNvPr>
          <p:cNvSpPr txBox="1"/>
          <p:nvPr/>
        </p:nvSpPr>
        <p:spPr>
          <a:xfrm>
            <a:off x="6302300" y="3131978"/>
            <a:ext cx="4810200" cy="2246769"/>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2000" b="0" i="0" u="none" strike="noStrike" dirty="0">
                <a:solidFill>
                  <a:srgbClr val="000000"/>
                </a:solidFill>
                <a:effectLst/>
                <a:latin typeface="Calibri" panose="020F0502020204030204" pitchFamily="34" charset="0"/>
                <a:cs typeface="Calibri" panose="020F0502020204030204" pitchFamily="34" charset="0"/>
              </a:rPr>
              <a:t>over processes and tools</a:t>
            </a:r>
          </a:p>
          <a:p>
            <a:endParaRPr lang="en-US" sz="2000" b="0" i="0" u="none" strike="noStrike" dirty="0">
              <a:solidFill>
                <a:srgbClr val="000000"/>
              </a:solidFill>
              <a:effectLst/>
              <a:latin typeface="Calibri" panose="020F0502020204030204" pitchFamily="34" charset="0"/>
              <a:cs typeface="Calibri" panose="020F0502020204030204" pitchFamily="34" charset="0"/>
            </a:endParaRPr>
          </a:p>
          <a:p>
            <a:r>
              <a:rPr lang="en-US" sz="2000" dirty="0">
                <a:solidFill>
                  <a:srgbClr val="000000"/>
                </a:solidFill>
                <a:latin typeface="Calibri" panose="020F0502020204030204" pitchFamily="34" charset="0"/>
                <a:cs typeface="Calibri" panose="020F0502020204030204" pitchFamily="34" charset="0"/>
              </a:rPr>
              <a:t>over comprehensive documentation</a:t>
            </a:r>
          </a:p>
          <a:p>
            <a:endParaRPr lang="en-US" sz="2000" dirty="0">
              <a:solidFill>
                <a:srgbClr val="000000"/>
              </a:solidFill>
              <a:latin typeface="Calibri" panose="020F0502020204030204" pitchFamily="34" charset="0"/>
              <a:cs typeface="Calibri" panose="020F0502020204030204" pitchFamily="34" charset="0"/>
            </a:endParaRPr>
          </a:p>
          <a:p>
            <a:r>
              <a:rPr lang="en-US" sz="2000" dirty="0">
                <a:solidFill>
                  <a:srgbClr val="000000"/>
                </a:solidFill>
                <a:latin typeface="Calibri" panose="020F0502020204030204" pitchFamily="34" charset="0"/>
                <a:cs typeface="Calibri" panose="020F0502020204030204" pitchFamily="34" charset="0"/>
              </a:rPr>
              <a:t>over contract negotiation</a:t>
            </a:r>
            <a:br>
              <a:rPr lang="en-US" sz="2000" dirty="0">
                <a:solidFill>
                  <a:srgbClr val="000000"/>
                </a:solidFill>
                <a:latin typeface="Calibri" panose="020F0502020204030204" pitchFamily="34" charset="0"/>
                <a:cs typeface="Calibri" panose="020F0502020204030204" pitchFamily="34" charset="0"/>
              </a:rPr>
            </a:br>
            <a:endParaRPr lang="en-US" sz="2000" dirty="0">
              <a:solidFill>
                <a:srgbClr val="000000"/>
              </a:solidFill>
              <a:latin typeface="Calibri" panose="020F0502020204030204" pitchFamily="34" charset="0"/>
              <a:cs typeface="Calibri" panose="020F0502020204030204" pitchFamily="34" charset="0"/>
            </a:endParaRPr>
          </a:p>
          <a:p>
            <a:r>
              <a:rPr lang="en-US" sz="2000" dirty="0">
                <a:solidFill>
                  <a:srgbClr val="000000"/>
                </a:solidFill>
                <a:latin typeface="Calibri" panose="020F0502020204030204" pitchFamily="34" charset="0"/>
                <a:cs typeface="Calibri" panose="020F0502020204030204" pitchFamily="34" charset="0"/>
              </a:rPr>
              <a:t>over following a plan</a:t>
            </a:r>
            <a:endParaRPr lang="en-US" sz="2000" dirty="0"/>
          </a:p>
        </p:txBody>
      </p:sp>
    </p:spTree>
    <p:extLst>
      <p:ext uri="{BB962C8B-B14F-4D97-AF65-F5344CB8AC3E}">
        <p14:creationId xmlns:p14="http://schemas.microsoft.com/office/powerpoint/2010/main" val="21672653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60E98E-3B40-CB4D-9189-44DD6C24D123}"/>
              </a:ext>
            </a:extLst>
          </p:cNvPr>
          <p:cNvSpPr>
            <a:spLocks noGrp="1"/>
          </p:cNvSpPr>
          <p:nvPr>
            <p:ph type="title"/>
          </p:nvPr>
        </p:nvSpPr>
        <p:spPr/>
        <p:txBody>
          <a:bodyPr>
            <a:normAutofit/>
          </a:bodyPr>
          <a:lstStyle/>
          <a:p>
            <a:r>
              <a:rPr lang="en-US" sz="3600" dirty="0"/>
              <a:t>Warning: Agile can be a buzzword</a:t>
            </a:r>
          </a:p>
        </p:txBody>
      </p:sp>
      <p:sp>
        <p:nvSpPr>
          <p:cNvPr id="5" name="Slide Number Placeholder 4">
            <a:extLst>
              <a:ext uri="{FF2B5EF4-FFF2-40B4-BE49-F238E27FC236}">
                <a16:creationId xmlns:a16="http://schemas.microsoft.com/office/drawing/2014/main" id="{A3E3AAB5-02D3-6445-89FA-A3BEBC6B2483}"/>
              </a:ext>
            </a:extLst>
          </p:cNvPr>
          <p:cNvSpPr>
            <a:spLocks noGrp="1"/>
          </p:cNvSpPr>
          <p:nvPr>
            <p:ph type="sldNum" sz="quarter" idx="12"/>
          </p:nvPr>
        </p:nvSpPr>
        <p:spPr/>
        <p:txBody>
          <a:bodyPr/>
          <a:lstStyle/>
          <a:p>
            <a:fld id="{20F37917-FD3A-4669-9018-DA04BCDD3D75}" type="slidenum">
              <a:rPr lang="en-US" smtClean="0"/>
              <a:t>16</a:t>
            </a:fld>
            <a:endParaRPr lang="en-US" dirty="0"/>
          </a:p>
        </p:txBody>
      </p:sp>
      <p:pic>
        <p:nvPicPr>
          <p:cNvPr id="3" name="Image" descr="Image">
            <a:extLst>
              <a:ext uri="{FF2B5EF4-FFF2-40B4-BE49-F238E27FC236}">
                <a16:creationId xmlns:a16="http://schemas.microsoft.com/office/drawing/2014/main" id="{DA4ACFE9-CC7F-8C8C-A798-8CB63CF4395F}"/>
              </a:ext>
            </a:extLst>
          </p:cNvPr>
          <p:cNvPicPr>
            <a:picLocks noChangeAspect="1"/>
          </p:cNvPicPr>
          <p:nvPr/>
        </p:nvPicPr>
        <p:blipFill>
          <a:blip r:embed="rId3"/>
          <a:stretch>
            <a:fillRect/>
          </a:stretch>
        </p:blipFill>
        <p:spPr>
          <a:xfrm>
            <a:off x="1410788" y="1823027"/>
            <a:ext cx="7043057" cy="4898448"/>
          </a:xfrm>
          <a:prstGeom prst="rect">
            <a:avLst/>
          </a:prstGeom>
          <a:ln w="25400">
            <a:solidFill>
              <a:srgbClr val="000000"/>
            </a:solidFill>
            <a:miter lim="400000"/>
          </a:ln>
        </p:spPr>
      </p:pic>
    </p:spTree>
    <p:extLst>
      <p:ext uri="{BB962C8B-B14F-4D97-AF65-F5344CB8AC3E}">
        <p14:creationId xmlns:p14="http://schemas.microsoft.com/office/powerpoint/2010/main" val="17173851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ABA33B-66DC-C358-813B-FA4C948DA986}"/>
              </a:ext>
            </a:extLst>
          </p:cNvPr>
          <p:cNvSpPr>
            <a:spLocks noGrp="1"/>
          </p:cNvSpPr>
          <p:nvPr>
            <p:ph type="title"/>
          </p:nvPr>
        </p:nvSpPr>
        <p:spPr/>
        <p:txBody>
          <a:bodyPr/>
          <a:lstStyle/>
          <a:p>
            <a:r>
              <a:rPr lang="en-US" dirty="0"/>
              <a:t>Agile and Waterfall have different philosophies about </a:t>
            </a:r>
            <a:r>
              <a:rPr lang="en-US" dirty="0" err="1"/>
              <a:t>rist</a:t>
            </a:r>
            <a:endParaRPr lang="en-US" dirty="0"/>
          </a:p>
        </p:txBody>
      </p:sp>
      <p:sp>
        <p:nvSpPr>
          <p:cNvPr id="3" name="Content Placeholder 2">
            <a:extLst>
              <a:ext uri="{FF2B5EF4-FFF2-40B4-BE49-F238E27FC236}">
                <a16:creationId xmlns:a16="http://schemas.microsoft.com/office/drawing/2014/main" id="{2A3ED512-9C21-80D2-D74B-8D9D0309E6B1}"/>
              </a:ext>
            </a:extLst>
          </p:cNvPr>
          <p:cNvSpPr>
            <a:spLocks noGrp="1"/>
          </p:cNvSpPr>
          <p:nvPr>
            <p:ph idx="1"/>
          </p:nvPr>
        </p:nvSpPr>
        <p:spPr/>
        <p:txBody>
          <a:bodyPr>
            <a:normAutofit lnSpcReduction="10000"/>
          </a:bodyPr>
          <a:lstStyle/>
          <a:p>
            <a:pPr fontAlgn="base">
              <a:lnSpc>
                <a:spcPct val="100000"/>
              </a:lnSpc>
              <a:spcBef>
                <a:spcPts val="0"/>
              </a:spcBef>
              <a:defRPr/>
            </a:pPr>
            <a:r>
              <a:rPr lang="en-US" sz="2800" b="0" i="0" u="none" strike="noStrike" kern="1200" dirty="0">
                <a:solidFill>
                  <a:schemeClr val="tx1"/>
                </a:solidFill>
                <a:effectLst/>
                <a:latin typeface="+mn-lt"/>
                <a:ea typeface="+mn-ea"/>
                <a:cs typeface="+mn-cs"/>
              </a:rPr>
              <a:t>Waterfall says: "The project is too large and complex, and it will take months (or years!) to plan, so once we come up with the plan, that plan can not change"</a:t>
            </a:r>
          </a:p>
          <a:p>
            <a:pPr fontAlgn="base">
              <a:lnSpc>
                <a:spcPct val="100000"/>
              </a:lnSpc>
              <a:spcBef>
                <a:spcPts val="0"/>
              </a:spcBef>
              <a:defRPr/>
            </a:pPr>
            <a:endParaRPr lang="en-US" sz="2800" b="0" i="0" u="none" strike="noStrike" kern="1200" dirty="0">
              <a:solidFill>
                <a:schemeClr val="tx1"/>
              </a:solidFill>
              <a:effectLst/>
              <a:latin typeface="+mn-lt"/>
              <a:ea typeface="+mn-ea"/>
              <a:cs typeface="+mn-cs"/>
            </a:endParaRPr>
          </a:p>
          <a:p>
            <a:pPr fontAlgn="base">
              <a:lnSpc>
                <a:spcPct val="100000"/>
              </a:lnSpc>
              <a:spcBef>
                <a:spcPts val="0"/>
              </a:spcBef>
              <a:defRPr/>
            </a:pPr>
            <a:r>
              <a:rPr lang="en-US" dirty="0"/>
              <a:t>A</a:t>
            </a:r>
            <a:r>
              <a:rPr lang="en-US" sz="2800" b="0" i="0" u="none" strike="noStrike" kern="1200" dirty="0">
                <a:solidFill>
                  <a:schemeClr val="tx1"/>
                </a:solidFill>
                <a:effectLst/>
                <a:latin typeface="+mn-lt"/>
                <a:ea typeface="+mn-ea"/>
                <a:cs typeface="+mn-cs"/>
              </a:rPr>
              <a:t>gile says “The project is too large and complex, it is unlikely that we will know exactly what we need right now, and to some extent, we are inventing something new. We think that as we make it, we will figure it out as we go”</a:t>
            </a:r>
          </a:p>
          <a:p>
            <a:endParaRPr lang="en-US" dirty="0"/>
          </a:p>
        </p:txBody>
      </p:sp>
      <p:sp>
        <p:nvSpPr>
          <p:cNvPr id="4" name="Slide Number Placeholder 3">
            <a:extLst>
              <a:ext uri="{FF2B5EF4-FFF2-40B4-BE49-F238E27FC236}">
                <a16:creationId xmlns:a16="http://schemas.microsoft.com/office/drawing/2014/main" id="{C4A246ED-B28B-3798-E6B2-C02EF55C3214}"/>
              </a:ext>
            </a:extLst>
          </p:cNvPr>
          <p:cNvSpPr>
            <a:spLocks noGrp="1"/>
          </p:cNvSpPr>
          <p:nvPr>
            <p:ph type="sldNum" sz="quarter" idx="12"/>
          </p:nvPr>
        </p:nvSpPr>
        <p:spPr/>
        <p:txBody>
          <a:bodyPr/>
          <a:lstStyle/>
          <a:p>
            <a:fld id="{20F37917-FD3A-4669-9018-DA04BCDD3D75}" type="slidenum">
              <a:rPr lang="en-US" smtClean="0"/>
              <a:t>17</a:t>
            </a:fld>
            <a:endParaRPr lang="en-US"/>
          </a:p>
        </p:txBody>
      </p:sp>
    </p:spTree>
    <p:extLst>
      <p:ext uri="{BB962C8B-B14F-4D97-AF65-F5344CB8AC3E}">
        <p14:creationId xmlns:p14="http://schemas.microsoft.com/office/powerpoint/2010/main" val="36147683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7FFDA5-A991-374D-9882-FA72E7FCEC79}"/>
              </a:ext>
            </a:extLst>
          </p:cNvPr>
          <p:cNvSpPr>
            <a:spLocks noGrp="1"/>
          </p:cNvSpPr>
          <p:nvPr>
            <p:ph type="title"/>
          </p:nvPr>
        </p:nvSpPr>
        <p:spPr/>
        <p:txBody>
          <a:bodyPr>
            <a:normAutofit/>
          </a:bodyPr>
          <a:lstStyle/>
          <a:p>
            <a:r>
              <a:rPr lang="en-US" sz="3600" dirty="0"/>
              <a:t>Agile Values Embrace Change</a:t>
            </a:r>
          </a:p>
        </p:txBody>
      </p:sp>
      <p:sp>
        <p:nvSpPr>
          <p:cNvPr id="3" name="Content Placeholder 2">
            <a:extLst>
              <a:ext uri="{FF2B5EF4-FFF2-40B4-BE49-F238E27FC236}">
                <a16:creationId xmlns:a16="http://schemas.microsoft.com/office/drawing/2014/main" id="{4352F479-10FB-014B-A282-6D0DBD50FEEA}"/>
              </a:ext>
            </a:extLst>
          </p:cNvPr>
          <p:cNvSpPr>
            <a:spLocks noGrp="1"/>
          </p:cNvSpPr>
          <p:nvPr>
            <p:ph idx="1"/>
          </p:nvPr>
        </p:nvSpPr>
        <p:spPr/>
        <p:txBody>
          <a:bodyPr>
            <a:normAutofit fontScale="92500" lnSpcReduction="10000"/>
          </a:bodyPr>
          <a:lstStyle/>
          <a:p>
            <a:pPr marL="0" indent="0">
              <a:buNone/>
            </a:pPr>
            <a:r>
              <a:rPr lang="en-US" dirty="0"/>
              <a:t>Compare to problems in waterfall:</a:t>
            </a:r>
          </a:p>
          <a:p>
            <a:r>
              <a:rPr lang="en-US" dirty="0"/>
              <a:t>Requirements that become obsolete</a:t>
            </a:r>
          </a:p>
          <a:p>
            <a:pPr lvl="1"/>
            <a:r>
              <a:rPr lang="en-US" dirty="0"/>
              <a:t>Don’t make detailed requirements until you need them</a:t>
            </a:r>
          </a:p>
          <a:p>
            <a:r>
              <a:rPr lang="en-US" dirty="0"/>
              <a:t>Elaborate architectural designs never used</a:t>
            </a:r>
          </a:p>
          <a:p>
            <a:pPr lvl="1"/>
            <a:r>
              <a:rPr lang="en-US" dirty="0"/>
              <a:t>Don’t design until you need</a:t>
            </a:r>
          </a:p>
          <a:p>
            <a:r>
              <a:rPr lang="en-US" dirty="0"/>
              <a:t>Code that sits around not integrated and tested in production environment, eventually discarded</a:t>
            </a:r>
          </a:p>
          <a:p>
            <a:pPr lvl="1"/>
            <a:r>
              <a:rPr lang="en-US" dirty="0"/>
              <a:t>Integrate and test continuously</a:t>
            </a:r>
          </a:p>
          <a:p>
            <a:r>
              <a:rPr lang="en-US" dirty="0"/>
              <a:t>Documentation produced per requirements, but never read</a:t>
            </a:r>
          </a:p>
          <a:p>
            <a:pPr lvl="1"/>
            <a:r>
              <a:rPr lang="en-US" dirty="0"/>
              <a:t>Don’t require documentation</a:t>
            </a:r>
          </a:p>
          <a:p>
            <a:endParaRPr lang="en-US" dirty="0"/>
          </a:p>
          <a:p>
            <a:endParaRPr lang="en-US" dirty="0"/>
          </a:p>
        </p:txBody>
      </p:sp>
      <p:sp>
        <p:nvSpPr>
          <p:cNvPr id="5" name="Slide Number Placeholder 4">
            <a:extLst>
              <a:ext uri="{FF2B5EF4-FFF2-40B4-BE49-F238E27FC236}">
                <a16:creationId xmlns:a16="http://schemas.microsoft.com/office/drawing/2014/main" id="{E7564891-6E73-194F-9D78-3CDE8B074FB3}"/>
              </a:ext>
            </a:extLst>
          </p:cNvPr>
          <p:cNvSpPr>
            <a:spLocks noGrp="1"/>
          </p:cNvSpPr>
          <p:nvPr>
            <p:ph type="sldNum" sz="quarter" idx="12"/>
          </p:nvPr>
        </p:nvSpPr>
        <p:spPr/>
        <p:txBody>
          <a:bodyPr/>
          <a:lstStyle/>
          <a:p>
            <a:fld id="{20F37917-FD3A-4669-9018-DA04BCDD3D75}" type="slidenum">
              <a:rPr lang="en-US" smtClean="0"/>
              <a:t>18</a:t>
            </a:fld>
            <a:endParaRPr lang="en-US"/>
          </a:p>
        </p:txBody>
      </p:sp>
      <p:sp>
        <p:nvSpPr>
          <p:cNvPr id="4" name="Rectangle: Rounded Corners 3">
            <a:extLst>
              <a:ext uri="{FF2B5EF4-FFF2-40B4-BE49-F238E27FC236}">
                <a16:creationId xmlns:a16="http://schemas.microsoft.com/office/drawing/2014/main" id="{765CE10A-F251-AEFC-194D-775452383E38}"/>
              </a:ext>
            </a:extLst>
          </p:cNvPr>
          <p:cNvSpPr/>
          <p:nvPr/>
        </p:nvSpPr>
        <p:spPr>
          <a:xfrm>
            <a:off x="5950224" y="5774669"/>
            <a:ext cx="3366053" cy="946806"/>
          </a:xfrm>
          <a:prstGeom prst="round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dirty="0">
                <a:solidFill>
                  <a:schemeClr val="tx1"/>
                </a:solidFill>
              </a:rPr>
              <a:t>Or only as much documentation as you really need.</a:t>
            </a:r>
          </a:p>
        </p:txBody>
      </p:sp>
    </p:spTree>
    <p:extLst>
      <p:ext uri="{BB962C8B-B14F-4D97-AF65-F5344CB8AC3E}">
        <p14:creationId xmlns:p14="http://schemas.microsoft.com/office/powerpoint/2010/main" val="1995800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6CF224-8842-574E-AF02-EE749839C7BD}"/>
              </a:ext>
            </a:extLst>
          </p:cNvPr>
          <p:cNvSpPr>
            <a:spLocks noGrp="1"/>
          </p:cNvSpPr>
          <p:nvPr>
            <p:ph type="title"/>
          </p:nvPr>
        </p:nvSpPr>
        <p:spPr/>
        <p:txBody>
          <a:bodyPr>
            <a:normAutofit/>
          </a:bodyPr>
          <a:lstStyle/>
          <a:p>
            <a:r>
              <a:rPr lang="en-US" sz="3600" dirty="0"/>
              <a:t>Agile Practice: Everyone is Responsible for Quality</a:t>
            </a:r>
          </a:p>
        </p:txBody>
      </p:sp>
      <p:sp>
        <p:nvSpPr>
          <p:cNvPr id="3" name="Content Placeholder 2">
            <a:extLst>
              <a:ext uri="{FF2B5EF4-FFF2-40B4-BE49-F238E27FC236}">
                <a16:creationId xmlns:a16="http://schemas.microsoft.com/office/drawing/2014/main" id="{B265F6A2-F63F-C545-A5BD-20FC73843739}"/>
              </a:ext>
            </a:extLst>
          </p:cNvPr>
          <p:cNvSpPr>
            <a:spLocks noGrp="1"/>
          </p:cNvSpPr>
          <p:nvPr>
            <p:ph idx="1"/>
          </p:nvPr>
        </p:nvSpPr>
        <p:spPr/>
        <p:txBody>
          <a:bodyPr>
            <a:normAutofit fontScale="92500" lnSpcReduction="10000"/>
          </a:bodyPr>
          <a:lstStyle/>
          <a:p>
            <a:r>
              <a:rPr lang="en-US" dirty="0"/>
              <a:t>“Collective ownership”</a:t>
            </a:r>
          </a:p>
          <a:p>
            <a:r>
              <a:rPr lang="en-US" dirty="0"/>
              <a:t>Requirements (user stories) are developed collaboratively with customer, and are </a:t>
            </a:r>
            <a:r>
              <a:rPr lang="en-US" i="1" dirty="0"/>
              <a:t>negotiable </a:t>
            </a:r>
            <a:r>
              <a:rPr lang="en-US" dirty="0"/>
              <a:t>(INVEST qualities)</a:t>
            </a:r>
          </a:p>
          <a:p>
            <a:r>
              <a:rPr lang="en-US" dirty="0"/>
              <a:t>Functional and non-functional correctness is checked </a:t>
            </a:r>
            <a:r>
              <a:rPr lang="en-US" i="1" dirty="0"/>
              <a:t>on the cheap</a:t>
            </a:r>
            <a:r>
              <a:rPr lang="en-US" dirty="0"/>
              <a:t>, and often</a:t>
            </a:r>
          </a:p>
          <a:p>
            <a:r>
              <a:rPr lang="en-US" dirty="0"/>
              <a:t>Developers improve code anywhere in the system if they see the opportunity</a:t>
            </a:r>
          </a:p>
          <a:p>
            <a:r>
              <a:rPr lang="en-US" dirty="0"/>
              <a:t>Many parallels with “Toyota Process System;” a variety of other software processes developed in the 90’s share these basic values</a:t>
            </a:r>
          </a:p>
        </p:txBody>
      </p:sp>
      <p:sp>
        <p:nvSpPr>
          <p:cNvPr id="5" name="Slide Number Placeholder 4">
            <a:extLst>
              <a:ext uri="{FF2B5EF4-FFF2-40B4-BE49-F238E27FC236}">
                <a16:creationId xmlns:a16="http://schemas.microsoft.com/office/drawing/2014/main" id="{9EE9E039-8AF2-094B-9173-FF6C88DDBEB9}"/>
              </a:ext>
            </a:extLst>
          </p:cNvPr>
          <p:cNvSpPr>
            <a:spLocks noGrp="1"/>
          </p:cNvSpPr>
          <p:nvPr>
            <p:ph type="sldNum" sz="quarter" idx="12"/>
          </p:nvPr>
        </p:nvSpPr>
        <p:spPr/>
        <p:txBody>
          <a:bodyPr/>
          <a:lstStyle/>
          <a:p>
            <a:fld id="{20F37917-FD3A-4669-9018-DA04BCDD3D75}" type="slidenum">
              <a:rPr lang="en-US" smtClean="0"/>
              <a:t>19</a:t>
            </a:fld>
            <a:endParaRPr lang="en-US"/>
          </a:p>
        </p:txBody>
      </p:sp>
      <p:sp>
        <p:nvSpPr>
          <p:cNvPr id="7" name="TextBox 6">
            <a:extLst>
              <a:ext uri="{FF2B5EF4-FFF2-40B4-BE49-F238E27FC236}">
                <a16:creationId xmlns:a16="http://schemas.microsoft.com/office/drawing/2014/main" id="{7DEA5C5C-D11D-B94C-8344-27B35A694AA8}"/>
              </a:ext>
            </a:extLst>
          </p:cNvPr>
          <p:cNvSpPr txBox="1"/>
          <p:nvPr/>
        </p:nvSpPr>
        <p:spPr>
          <a:xfrm>
            <a:off x="4961744" y="5396459"/>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spTree>
    <p:extLst>
      <p:ext uri="{BB962C8B-B14F-4D97-AF65-F5344CB8AC3E}">
        <p14:creationId xmlns:p14="http://schemas.microsoft.com/office/powerpoint/2010/main" val="26103659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3D407-5B53-49A7-9907-E801EA7FFD8E}"/>
              </a:ext>
            </a:extLst>
          </p:cNvPr>
          <p:cNvSpPr>
            <a:spLocks noGrp="1"/>
          </p:cNvSpPr>
          <p:nvPr>
            <p:ph type="title"/>
          </p:nvPr>
        </p:nvSpPr>
        <p:spPr/>
        <p:txBody>
          <a:bodyPr/>
          <a:lstStyle/>
          <a:p>
            <a:r>
              <a:rPr lang="en-US" dirty="0"/>
              <a:t>Learning Goals for this Lesson</a:t>
            </a:r>
          </a:p>
        </p:txBody>
      </p:sp>
      <p:sp>
        <p:nvSpPr>
          <p:cNvPr id="3" name="Content Placeholder 2">
            <a:extLst>
              <a:ext uri="{FF2B5EF4-FFF2-40B4-BE49-F238E27FC236}">
                <a16:creationId xmlns:a16="http://schemas.microsoft.com/office/drawing/2014/main" id="{AC300E2B-BFD0-4090-AFC5-FE82683F997F}"/>
              </a:ext>
            </a:extLst>
          </p:cNvPr>
          <p:cNvSpPr>
            <a:spLocks noGrp="1"/>
          </p:cNvSpPr>
          <p:nvPr>
            <p:ph idx="1"/>
          </p:nvPr>
        </p:nvSpPr>
        <p:spPr/>
        <p:txBody>
          <a:bodyPr/>
          <a:lstStyle/>
          <a:p>
            <a:r>
              <a:rPr lang="en-US" dirty="0"/>
              <a:t>At the end of this lesson, you should be able to</a:t>
            </a:r>
          </a:p>
          <a:p>
            <a:pPr lvl="1"/>
            <a:r>
              <a:rPr lang="en-US" dirty="0"/>
              <a:t>Know the basic characteristics of the waterfall software process model</a:t>
            </a:r>
          </a:p>
          <a:p>
            <a:pPr lvl="1"/>
            <a:r>
              <a:rPr lang="en-US" dirty="0"/>
              <a:t>Be able to explain when the waterfall model is appropriate and when it is not</a:t>
            </a:r>
          </a:p>
          <a:p>
            <a:pPr lvl="1"/>
            <a:r>
              <a:rPr lang="en-US" dirty="0"/>
              <a:t>Understand how the waterfall and agile models manage risk</a:t>
            </a:r>
          </a:p>
          <a:p>
            <a:pPr lvl="1"/>
            <a:r>
              <a:rPr lang="en-US" dirty="0"/>
              <a:t>Be able to explain how agile process instill quality, including through test driven development</a:t>
            </a:r>
          </a:p>
        </p:txBody>
      </p:sp>
      <p:sp>
        <p:nvSpPr>
          <p:cNvPr id="4" name="Slide Number Placeholder 3">
            <a:extLst>
              <a:ext uri="{FF2B5EF4-FFF2-40B4-BE49-F238E27FC236}">
                <a16:creationId xmlns:a16="http://schemas.microsoft.com/office/drawing/2014/main" id="{B7BF3F82-6F96-41E0-9C15-23CE00076176}"/>
              </a:ext>
            </a:extLst>
          </p:cNvPr>
          <p:cNvSpPr>
            <a:spLocks noGrp="1"/>
          </p:cNvSpPr>
          <p:nvPr>
            <p:ph type="sldNum" sz="quarter" idx="12"/>
          </p:nvPr>
        </p:nvSpPr>
        <p:spPr/>
        <p:txBody>
          <a:bodyPr/>
          <a:lstStyle/>
          <a:p>
            <a:fld id="{20F37917-FD3A-4669-9018-DA04BCDD3D75}" type="slidenum">
              <a:rPr lang="en-US" smtClean="0"/>
              <a:t>2</a:t>
            </a:fld>
            <a:endParaRPr lang="en-US"/>
          </a:p>
        </p:txBody>
      </p:sp>
    </p:spTree>
    <p:extLst>
      <p:ext uri="{BB962C8B-B14F-4D97-AF65-F5344CB8AC3E}">
        <p14:creationId xmlns:p14="http://schemas.microsoft.com/office/powerpoint/2010/main" val="30192793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36781F-FD9A-A245-BA68-9AC51B34BDA8}"/>
              </a:ext>
            </a:extLst>
          </p:cNvPr>
          <p:cNvSpPr>
            <a:spLocks noGrp="1"/>
          </p:cNvSpPr>
          <p:nvPr>
            <p:ph type="title"/>
          </p:nvPr>
        </p:nvSpPr>
        <p:spPr/>
        <p:txBody>
          <a:bodyPr>
            <a:normAutofit/>
          </a:bodyPr>
          <a:lstStyle/>
          <a:p>
            <a:r>
              <a:rPr lang="en-US" dirty="0"/>
              <a:t>Agile requires a quality assurance process</a:t>
            </a:r>
          </a:p>
        </p:txBody>
      </p:sp>
      <p:sp>
        <p:nvSpPr>
          <p:cNvPr id="8" name="Content Placeholder 7">
            <a:extLst>
              <a:ext uri="{FF2B5EF4-FFF2-40B4-BE49-F238E27FC236}">
                <a16:creationId xmlns:a16="http://schemas.microsoft.com/office/drawing/2014/main" id="{E0413CA6-2259-6AE5-6334-2998F3B60638}"/>
              </a:ext>
            </a:extLst>
          </p:cNvPr>
          <p:cNvSpPr>
            <a:spLocks noGrp="1"/>
          </p:cNvSpPr>
          <p:nvPr>
            <p:ph idx="1"/>
          </p:nvPr>
        </p:nvSpPr>
        <p:spPr>
          <a:xfrm>
            <a:off x="838199" y="1500160"/>
            <a:ext cx="8849139" cy="4351338"/>
          </a:xfrm>
        </p:spPr>
        <p:txBody>
          <a:bodyPr>
            <a:normAutofit lnSpcReduction="10000"/>
          </a:bodyPr>
          <a:lstStyle/>
          <a:p>
            <a:r>
              <a:rPr lang="en-US" dirty="0"/>
              <a:t>Multiple processes have to work together to ensure quality: </a:t>
            </a:r>
          </a:p>
          <a:p>
            <a:pPr lvl="1"/>
            <a:r>
              <a:rPr lang="en-US" b="0" i="0" u="none" strike="noStrike" kern="1200" dirty="0">
                <a:solidFill>
                  <a:schemeClr val="tx1"/>
                </a:solidFill>
                <a:effectLst/>
                <a:latin typeface="+mn-lt"/>
                <a:ea typeface="+mn-ea"/>
                <a:cs typeface="+mn-cs"/>
              </a:rPr>
              <a:t>unit testing/TDD</a:t>
            </a:r>
          </a:p>
          <a:p>
            <a:pPr lvl="1"/>
            <a:r>
              <a:rPr lang="en-US" b="0" i="0" u="none" strike="noStrike" kern="1200" dirty="0">
                <a:solidFill>
                  <a:schemeClr val="tx1"/>
                </a:solidFill>
                <a:effectLst/>
                <a:latin typeface="+mn-lt"/>
                <a:ea typeface="+mn-ea"/>
                <a:cs typeface="+mn-cs"/>
              </a:rPr>
              <a:t>mix of unit tests &amp; integration tests (we'll see more of this)</a:t>
            </a:r>
          </a:p>
          <a:p>
            <a:pPr lvl="1"/>
            <a:r>
              <a:rPr lang="en-US" b="0" i="0" u="none" strike="noStrike" kern="1200" dirty="0">
                <a:solidFill>
                  <a:schemeClr val="tx1"/>
                </a:solidFill>
                <a:effectLst/>
                <a:latin typeface="+mn-lt"/>
                <a:ea typeface="+mn-ea"/>
                <a:cs typeface="+mn-cs"/>
              </a:rPr>
              <a:t>code review</a:t>
            </a:r>
          </a:p>
          <a:p>
            <a:pPr lvl="1"/>
            <a:r>
              <a:rPr lang="en-US" b="0" i="0" u="none" strike="noStrike" kern="1200" dirty="0">
                <a:solidFill>
                  <a:schemeClr val="tx1"/>
                </a:solidFill>
                <a:effectLst/>
                <a:latin typeface="+mn-lt"/>
                <a:ea typeface="+mn-ea"/>
                <a:cs typeface="+mn-cs"/>
              </a:rPr>
              <a:t>continuous integration (also: watch for canaries</a:t>
            </a:r>
          </a:p>
          <a:p>
            <a:pPr lvl="1"/>
            <a:r>
              <a:rPr lang="en-US" b="0" i="0" u="none" strike="noStrike" kern="1200" dirty="0">
                <a:solidFill>
                  <a:schemeClr val="tx1"/>
                </a:solidFill>
                <a:effectLst/>
                <a:latin typeface="+mn-lt"/>
                <a:ea typeface="+mn-ea"/>
                <a:cs typeface="+mn-cs"/>
              </a:rPr>
              <a:t>continuous deployment (A/B, canaries, etc.)</a:t>
            </a:r>
          </a:p>
          <a:p>
            <a:pPr lvl="1"/>
            <a:r>
              <a:rPr lang="en-US" b="0" i="0" u="none" strike="noStrike" kern="1200" dirty="0">
                <a:solidFill>
                  <a:schemeClr val="tx1"/>
                </a:solidFill>
                <a:effectLst/>
                <a:latin typeface="+mn-lt"/>
                <a:ea typeface="+mn-ea"/>
                <a:cs typeface="+mn-cs"/>
              </a:rPr>
              <a:t>quality includes non-functional requirements (resource consumption, response time) or generally speaking extensibility, maintainability, etc.</a:t>
            </a:r>
            <a:r>
              <a:rPr lang="en-US" dirty="0"/>
              <a:t> </a:t>
            </a:r>
          </a:p>
          <a:p>
            <a:r>
              <a:rPr lang="en-US" dirty="0"/>
              <a:t>Quality is everyone’s responsibility</a:t>
            </a:r>
            <a:endParaRPr lang="en-US" b="0" i="0" u="none" strike="noStrike" kern="1200" dirty="0">
              <a:solidFill>
                <a:schemeClr val="tx1"/>
              </a:solidFill>
              <a:effectLst/>
              <a:latin typeface="+mn-lt"/>
              <a:ea typeface="+mn-ea"/>
              <a:cs typeface="+mn-cs"/>
            </a:endParaRPr>
          </a:p>
        </p:txBody>
      </p:sp>
      <p:sp>
        <p:nvSpPr>
          <p:cNvPr id="4" name="Slide Number Placeholder 3">
            <a:extLst>
              <a:ext uri="{FF2B5EF4-FFF2-40B4-BE49-F238E27FC236}">
                <a16:creationId xmlns:a16="http://schemas.microsoft.com/office/drawing/2014/main" id="{EA7E4AEB-DD68-EC4B-BB36-8765865EFE83}"/>
              </a:ext>
            </a:extLst>
          </p:cNvPr>
          <p:cNvSpPr>
            <a:spLocks noGrp="1"/>
          </p:cNvSpPr>
          <p:nvPr>
            <p:ph type="sldNum" sz="quarter" idx="12"/>
          </p:nvPr>
        </p:nvSpPr>
        <p:spPr/>
        <p:txBody>
          <a:bodyPr/>
          <a:lstStyle/>
          <a:p>
            <a:fld id="{20F37917-FD3A-4669-9018-DA04BCDD3D75}" type="slidenum">
              <a:rPr lang="en-US" smtClean="0"/>
              <a:t>20</a:t>
            </a:fld>
            <a:endParaRPr lang="en-US"/>
          </a:p>
        </p:txBody>
      </p:sp>
      <p:sp>
        <p:nvSpPr>
          <p:cNvPr id="3" name="TextBox 2">
            <a:extLst>
              <a:ext uri="{FF2B5EF4-FFF2-40B4-BE49-F238E27FC236}">
                <a16:creationId xmlns:a16="http://schemas.microsoft.com/office/drawing/2014/main" id="{EF836509-4D92-CA47-B283-2BA5CB8D75FB}"/>
              </a:ext>
            </a:extLst>
          </p:cNvPr>
          <p:cNvSpPr txBox="1"/>
          <p:nvPr/>
        </p:nvSpPr>
        <p:spPr>
          <a:xfrm>
            <a:off x="4787900" y="952500"/>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spTree>
    <p:extLst>
      <p:ext uri="{BB962C8B-B14F-4D97-AF65-F5344CB8AC3E}">
        <p14:creationId xmlns:p14="http://schemas.microsoft.com/office/powerpoint/2010/main" val="33456376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7" name="!!BGRectangle"/>
          <p:cNvSpPr/>
          <p:nvPr/>
        </p:nvSpPr>
        <p:spPr>
          <a:xfrm>
            <a:off x="-1" y="-6182"/>
            <a:ext cx="12188953" cy="6858001"/>
          </a:xfrm>
          <a:prstGeom prst="rect">
            <a:avLst/>
          </a:prstGeom>
          <a:solidFill>
            <a:srgbClr val="FFFFFF"/>
          </a:solidFill>
          <a:ln w="12700">
            <a:miter lim="400000"/>
          </a:ln>
        </p:spPr>
        <p:txBody>
          <a:bodyPr tIns="45720" bIns="45720" anchor="ctr"/>
          <a:lstStyle/>
          <a:p>
            <a:pPr>
              <a:defRPr sz="3600">
                <a:solidFill>
                  <a:srgbClr val="FFFFFF"/>
                </a:solidFill>
                <a:latin typeface="Calibri"/>
                <a:ea typeface="Calibri"/>
                <a:cs typeface="Calibri"/>
                <a:sym typeface="Calibri"/>
              </a:defRPr>
            </a:pPr>
            <a:endParaRPr/>
          </a:p>
        </p:txBody>
      </p:sp>
      <p:pic>
        <p:nvPicPr>
          <p:cNvPr id="478" name="Picture 2" descr="Picture 2"/>
          <p:cNvPicPr>
            <a:picLocks noChangeAspect="1"/>
          </p:cNvPicPr>
          <p:nvPr/>
        </p:nvPicPr>
        <p:blipFill>
          <a:blip r:embed="rId3"/>
          <a:srcRect t="16220" b="27600"/>
          <a:stretch>
            <a:fillRect/>
          </a:stretch>
        </p:blipFill>
        <p:spPr>
          <a:xfrm>
            <a:off x="21" y="11"/>
            <a:ext cx="12188932" cy="4570848"/>
          </a:xfrm>
          <a:prstGeom prst="rect">
            <a:avLst/>
          </a:prstGeom>
          <a:ln w="12700">
            <a:miter lim="400000"/>
          </a:ln>
        </p:spPr>
      </p:pic>
      <p:sp>
        <p:nvSpPr>
          <p:cNvPr id="479" name="!!Rectangle"/>
          <p:cNvSpPr/>
          <p:nvPr/>
        </p:nvSpPr>
        <p:spPr>
          <a:xfrm>
            <a:off x="0" y="4572457"/>
            <a:ext cx="12192000" cy="2285544"/>
          </a:xfrm>
          <a:prstGeom prst="rect">
            <a:avLst/>
          </a:prstGeom>
          <a:solidFill>
            <a:srgbClr val="404040"/>
          </a:solidFill>
          <a:ln w="12700">
            <a:miter lim="400000"/>
          </a:ln>
        </p:spPr>
        <p:txBody>
          <a:bodyPr tIns="45720" bIns="45720" anchor="ctr"/>
          <a:lstStyle/>
          <a:p>
            <a:pPr>
              <a:defRPr sz="3600">
                <a:solidFill>
                  <a:srgbClr val="FFFFFF"/>
                </a:solidFill>
                <a:latin typeface="Tw Cen MT"/>
                <a:ea typeface="Tw Cen MT"/>
                <a:cs typeface="Tw Cen MT"/>
                <a:sym typeface="Tw Cen MT"/>
              </a:defRPr>
            </a:pPr>
            <a:endParaRPr/>
          </a:p>
        </p:txBody>
      </p:sp>
      <p:sp>
        <p:nvSpPr>
          <p:cNvPr id="480" name="Title 1"/>
          <p:cNvSpPr txBox="1">
            <a:spLocks noGrp="1"/>
          </p:cNvSpPr>
          <p:nvPr>
            <p:ph type="title"/>
          </p:nvPr>
        </p:nvSpPr>
        <p:spPr>
          <a:xfrm>
            <a:off x="3924671" y="5091762"/>
            <a:ext cx="7834194" cy="1264589"/>
          </a:xfrm>
          <a:prstGeom prst="rect">
            <a:avLst/>
          </a:prstGeom>
        </p:spPr>
        <p:txBody>
          <a:bodyPr anchor="ctr">
            <a:noAutofit/>
          </a:bodyPr>
          <a:lstStyle>
            <a:lvl1pPr defTabSz="1426463">
              <a:defRPr sz="6551">
                <a:solidFill>
                  <a:srgbClr val="FFFFFF"/>
                </a:solidFill>
                <a:latin typeface="Calibri Light"/>
                <a:ea typeface="Calibri Light"/>
                <a:cs typeface="Calibri Light"/>
                <a:sym typeface="Calibri Light"/>
              </a:defRPr>
            </a:lvl1pPr>
          </a:lstStyle>
          <a:p>
            <a:r>
              <a:rPr sz="3000" dirty="0"/>
              <a:t>Agile Empowers Workers to Improve Processes: Toyota Production System (1990’s)</a:t>
            </a:r>
          </a:p>
        </p:txBody>
      </p:sp>
      <p:sp>
        <p:nvSpPr>
          <p:cNvPr id="481" name="!!Line"/>
          <p:cNvSpPr/>
          <p:nvPr/>
        </p:nvSpPr>
        <p:spPr>
          <a:xfrm>
            <a:off x="3795900" y="5264106"/>
            <a:ext cx="12701" cy="914401"/>
          </a:xfrm>
          <a:prstGeom prst="rect">
            <a:avLst/>
          </a:prstGeom>
          <a:solidFill>
            <a:srgbClr val="FFFFFF"/>
          </a:solidFill>
          <a:ln w="12700">
            <a:miter lim="400000"/>
          </a:ln>
        </p:spPr>
        <p:txBody>
          <a:bodyPr tIns="45720" bIns="45720" anchor="ctr"/>
          <a:lstStyle/>
          <a:p>
            <a:pPr>
              <a:defRPr sz="3600">
                <a:solidFill>
                  <a:srgbClr val="FFFFFF"/>
                </a:solidFill>
                <a:latin typeface="Calibri"/>
                <a:ea typeface="Calibri"/>
                <a:cs typeface="Calibri"/>
                <a:sym typeface="Calibri"/>
              </a:defRPr>
            </a:pPr>
            <a:endParaRPr/>
          </a:p>
        </p:txBody>
      </p:sp>
      <p:sp>
        <p:nvSpPr>
          <p:cNvPr id="482" name="Slide Number Placeholder 3"/>
          <p:cNvSpPr txBox="1">
            <a:spLocks noGrp="1"/>
          </p:cNvSpPr>
          <p:nvPr>
            <p:ph type="sldNum" sz="quarter" idx="2"/>
          </p:nvPr>
        </p:nvSpPr>
        <p:spPr>
          <a:xfrm>
            <a:off x="22207503" y="12800827"/>
            <a:ext cx="495646" cy="5539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91439" tIns="91439" rIns="91439" bIns="91439"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18288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888888"/>
                </a:solidFill>
                <a:effectLst/>
                <a:uFillTx/>
                <a:latin typeface="Calibri"/>
                <a:ea typeface="Calibri"/>
                <a:cs typeface="Calibri"/>
                <a:sym typeface="Calibri"/>
              </a:defRPr>
            </a:lvl1pPr>
            <a:lvl2pPr marL="0" marR="0" indent="457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9pPr>
          </a:lstStyle>
          <a:p>
            <a:pPr algn="l"/>
            <a:fld id="{86CB4B4D-7CA3-9044-876B-883B54F8677D}" type="slidenum">
              <a:rPr lang="en-US" smtClean="0"/>
              <a:pPr algn="l"/>
              <a:t>21</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A251DD-4AF9-2C4C-852B-91DB5999D363}"/>
              </a:ext>
            </a:extLst>
          </p:cNvPr>
          <p:cNvSpPr>
            <a:spLocks noGrp="1"/>
          </p:cNvSpPr>
          <p:nvPr>
            <p:ph type="title"/>
          </p:nvPr>
        </p:nvSpPr>
        <p:spPr/>
        <p:txBody>
          <a:bodyPr/>
          <a:lstStyle/>
          <a:p>
            <a:r>
              <a:rPr lang="en-US" dirty="0"/>
              <a:t>Agile Processes are Iterative</a:t>
            </a:r>
          </a:p>
        </p:txBody>
      </p:sp>
      <p:sp>
        <p:nvSpPr>
          <p:cNvPr id="4" name="Slide Number Placeholder 3">
            <a:extLst>
              <a:ext uri="{FF2B5EF4-FFF2-40B4-BE49-F238E27FC236}">
                <a16:creationId xmlns:a16="http://schemas.microsoft.com/office/drawing/2014/main" id="{3214BDEE-4FA3-A04D-9F7F-D351E6EBC662}"/>
              </a:ext>
            </a:extLst>
          </p:cNvPr>
          <p:cNvSpPr>
            <a:spLocks noGrp="1"/>
          </p:cNvSpPr>
          <p:nvPr>
            <p:ph type="sldNum" sz="quarter" idx="12"/>
          </p:nvPr>
        </p:nvSpPr>
        <p:spPr/>
        <p:txBody>
          <a:bodyPr/>
          <a:lstStyle/>
          <a:p>
            <a:fld id="{20F37917-FD3A-4669-9018-DA04BCDD3D75}" type="slidenum">
              <a:rPr lang="en-US" smtClean="0"/>
              <a:t>22</a:t>
            </a:fld>
            <a:endParaRPr lang="en-US"/>
          </a:p>
        </p:txBody>
      </p:sp>
      <p:sp>
        <p:nvSpPr>
          <p:cNvPr id="5" name="TextBox 4">
            <a:extLst>
              <a:ext uri="{FF2B5EF4-FFF2-40B4-BE49-F238E27FC236}">
                <a16:creationId xmlns:a16="http://schemas.microsoft.com/office/drawing/2014/main" id="{6B9AAB37-F89A-514C-89CF-4303D92A33FA}"/>
              </a:ext>
            </a:extLst>
          </p:cNvPr>
          <p:cNvSpPr txBox="1"/>
          <p:nvPr/>
        </p:nvSpPr>
        <p:spPr>
          <a:xfrm>
            <a:off x="10375900" y="5092700"/>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pic>
        <p:nvPicPr>
          <p:cNvPr id="6" name="image3.png">
            <a:extLst>
              <a:ext uri="{FF2B5EF4-FFF2-40B4-BE49-F238E27FC236}">
                <a16:creationId xmlns:a16="http://schemas.microsoft.com/office/drawing/2014/main" id="{8F0A03C4-E7D8-E94F-9967-4E327A76B041}"/>
              </a:ext>
            </a:extLst>
          </p:cNvPr>
          <p:cNvPicPr/>
          <p:nvPr/>
        </p:nvPicPr>
        <p:blipFill rotWithShape="1">
          <a:blip r:embed="rId3"/>
          <a:srcRect t="17729"/>
          <a:stretch/>
        </p:blipFill>
        <p:spPr>
          <a:xfrm>
            <a:off x="2488297" y="1673189"/>
            <a:ext cx="7498877" cy="2320117"/>
          </a:xfrm>
          <a:prstGeom prst="rect">
            <a:avLst/>
          </a:prstGeom>
          <a:ln/>
        </p:spPr>
      </p:pic>
      <p:grpSp>
        <p:nvGrpSpPr>
          <p:cNvPr id="7" name="Group 3">
            <a:extLst>
              <a:ext uri="{FF2B5EF4-FFF2-40B4-BE49-F238E27FC236}">
                <a16:creationId xmlns:a16="http://schemas.microsoft.com/office/drawing/2014/main" id="{5CBAA1EA-62B3-9D4D-A8B1-751E32BBE95A}"/>
              </a:ext>
            </a:extLst>
          </p:cNvPr>
          <p:cNvGrpSpPr>
            <a:grpSpLocks/>
          </p:cNvGrpSpPr>
          <p:nvPr/>
        </p:nvGrpSpPr>
        <p:grpSpPr bwMode="auto">
          <a:xfrm>
            <a:off x="3295323" y="4003771"/>
            <a:ext cx="5884823" cy="2380242"/>
            <a:chOff x="144" y="1104"/>
            <a:chExt cx="5368" cy="2352"/>
          </a:xfrm>
        </p:grpSpPr>
        <p:sp>
          <p:nvSpPr>
            <p:cNvPr id="8" name="Rectangle 4">
              <a:extLst>
                <a:ext uri="{FF2B5EF4-FFF2-40B4-BE49-F238E27FC236}">
                  <a16:creationId xmlns:a16="http://schemas.microsoft.com/office/drawing/2014/main" id="{CE879BCD-F0CF-E247-9373-54E5E3217ECA}"/>
                </a:ext>
              </a:extLst>
            </p:cNvPr>
            <p:cNvSpPr>
              <a:spLocks noChangeArrowheads="1"/>
            </p:cNvSpPr>
            <p:nvPr/>
          </p:nvSpPr>
          <p:spPr bwMode="auto">
            <a:xfrm>
              <a:off x="144" y="1104"/>
              <a:ext cx="1144" cy="336"/>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sz="1200" dirty="0">
                  <a:latin typeface="Verdana" panose="020B0604030504040204" pitchFamily="34" charset="0"/>
                  <a:ea typeface="Verdana" panose="020B0604030504040204" pitchFamily="34" charset="0"/>
                  <a:cs typeface="Verdana" panose="020B0604030504040204" pitchFamily="34" charset="0"/>
                </a:rPr>
                <a:t>Initial Concept</a:t>
              </a:r>
            </a:p>
          </p:txBody>
        </p:sp>
        <p:sp>
          <p:nvSpPr>
            <p:cNvPr id="9" name="Rectangle 5">
              <a:extLst>
                <a:ext uri="{FF2B5EF4-FFF2-40B4-BE49-F238E27FC236}">
                  <a16:creationId xmlns:a16="http://schemas.microsoft.com/office/drawing/2014/main" id="{925F5A18-A5EF-694A-AF19-ABD1352B38CF}"/>
                </a:ext>
              </a:extLst>
            </p:cNvPr>
            <p:cNvSpPr>
              <a:spLocks noChangeArrowheads="1"/>
            </p:cNvSpPr>
            <p:nvPr/>
          </p:nvSpPr>
          <p:spPr bwMode="auto">
            <a:xfrm>
              <a:off x="4272" y="3072"/>
              <a:ext cx="1144" cy="384"/>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sz="1200" dirty="0">
                  <a:latin typeface="Verdana" panose="020B0604030504040204" pitchFamily="34" charset="0"/>
                  <a:ea typeface="Verdana" panose="020B0604030504040204" pitchFamily="34" charset="0"/>
                  <a:cs typeface="Verdana" panose="020B0604030504040204" pitchFamily="34" charset="0"/>
                </a:rPr>
                <a:t>Operations</a:t>
              </a:r>
            </a:p>
          </p:txBody>
        </p:sp>
        <p:sp>
          <p:nvSpPr>
            <p:cNvPr id="10" name="Rectangle 6">
              <a:extLst>
                <a:ext uri="{FF2B5EF4-FFF2-40B4-BE49-F238E27FC236}">
                  <a16:creationId xmlns:a16="http://schemas.microsoft.com/office/drawing/2014/main" id="{4651BCFE-F975-0646-B878-B163C8EAAC5E}"/>
                </a:ext>
              </a:extLst>
            </p:cNvPr>
            <p:cNvSpPr>
              <a:spLocks noChangeArrowheads="1"/>
            </p:cNvSpPr>
            <p:nvPr/>
          </p:nvSpPr>
          <p:spPr bwMode="auto">
            <a:xfrm>
              <a:off x="3552" y="2112"/>
              <a:ext cx="1144" cy="720"/>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sz="1200">
                  <a:latin typeface="Verdana" panose="020B0604030504040204" pitchFamily="34" charset="0"/>
                  <a:ea typeface="Verdana" panose="020B0604030504040204" pitchFamily="34" charset="0"/>
                  <a:cs typeface="Verdana" panose="020B0604030504040204" pitchFamily="34" charset="0"/>
                </a:rPr>
                <a:t>Acceptance </a:t>
              </a:r>
            </a:p>
            <a:p>
              <a:pPr algn="ctr" eaLnBrk="0" hangingPunct="0"/>
              <a:r>
                <a:rPr lang="en-US" altLang="en-US" sz="1200">
                  <a:latin typeface="Verdana" panose="020B0604030504040204" pitchFamily="34" charset="0"/>
                  <a:ea typeface="Verdana" panose="020B0604030504040204" pitchFamily="34" charset="0"/>
                  <a:cs typeface="Verdana" panose="020B0604030504040204" pitchFamily="34" charset="0"/>
                </a:rPr>
                <a:t>Testing</a:t>
              </a:r>
            </a:p>
            <a:p>
              <a:pPr algn="ctr" eaLnBrk="0" hangingPunct="0"/>
              <a:r>
                <a:rPr lang="en-US" altLang="en-US" sz="1200">
                  <a:latin typeface="Verdana" panose="020B0604030504040204" pitchFamily="34" charset="0"/>
                  <a:ea typeface="Verdana" panose="020B0604030504040204" pitchFamily="34" charset="0"/>
                  <a:cs typeface="Verdana" panose="020B0604030504040204" pitchFamily="34" charset="0"/>
                </a:rPr>
                <a:t>and Delivery</a:t>
              </a:r>
            </a:p>
          </p:txBody>
        </p:sp>
        <p:sp>
          <p:nvSpPr>
            <p:cNvPr id="11" name="Rectangle 7">
              <a:extLst>
                <a:ext uri="{FF2B5EF4-FFF2-40B4-BE49-F238E27FC236}">
                  <a16:creationId xmlns:a16="http://schemas.microsoft.com/office/drawing/2014/main" id="{224EB165-0624-F141-AED9-57AD5100BFC2}"/>
                </a:ext>
              </a:extLst>
            </p:cNvPr>
            <p:cNvSpPr>
              <a:spLocks noChangeArrowheads="1"/>
            </p:cNvSpPr>
            <p:nvPr/>
          </p:nvSpPr>
          <p:spPr bwMode="auto">
            <a:xfrm>
              <a:off x="912" y="1632"/>
              <a:ext cx="1144" cy="672"/>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sz="1200" dirty="0">
                  <a:latin typeface="Verdana" panose="020B0604030504040204" pitchFamily="34" charset="0"/>
                  <a:ea typeface="Verdana" panose="020B0604030504040204" pitchFamily="34" charset="0"/>
                  <a:cs typeface="Verdana" panose="020B0604030504040204" pitchFamily="34" charset="0"/>
                </a:rPr>
                <a:t>Requirements </a:t>
              </a:r>
            </a:p>
            <a:p>
              <a:pPr algn="ctr" eaLnBrk="0" hangingPunct="0"/>
              <a:r>
                <a:rPr lang="en-US" altLang="en-US" sz="1200" dirty="0">
                  <a:latin typeface="Verdana" panose="020B0604030504040204" pitchFamily="34" charset="0"/>
                  <a:ea typeface="Verdana" panose="020B0604030504040204" pitchFamily="34" charset="0"/>
                  <a:cs typeface="Verdana" panose="020B0604030504040204" pitchFamily="34" charset="0"/>
                </a:rPr>
                <a:t>and Iteration</a:t>
              </a:r>
            </a:p>
            <a:p>
              <a:pPr algn="ctr" eaLnBrk="0" hangingPunct="0"/>
              <a:r>
                <a:rPr lang="en-US" altLang="en-US" sz="1200" dirty="0">
                  <a:latin typeface="Verdana" panose="020B0604030504040204" pitchFamily="34" charset="0"/>
                  <a:ea typeface="Verdana" panose="020B0604030504040204" pitchFamily="34" charset="0"/>
                  <a:cs typeface="Verdana" panose="020B0604030504040204" pitchFamily="34" charset="0"/>
                </a:rPr>
                <a:t>Planning</a:t>
              </a:r>
            </a:p>
          </p:txBody>
        </p:sp>
        <p:sp>
          <p:nvSpPr>
            <p:cNvPr id="12" name="Line 8">
              <a:extLst>
                <a:ext uri="{FF2B5EF4-FFF2-40B4-BE49-F238E27FC236}">
                  <a16:creationId xmlns:a16="http://schemas.microsoft.com/office/drawing/2014/main" id="{3BC68FFB-F066-6342-8CF8-5BF0436FEF02}"/>
                </a:ext>
              </a:extLst>
            </p:cNvPr>
            <p:cNvSpPr>
              <a:spLocks noChangeShapeType="1"/>
            </p:cNvSpPr>
            <p:nvPr/>
          </p:nvSpPr>
          <p:spPr bwMode="auto">
            <a:xfrm>
              <a:off x="2064" y="2064"/>
              <a:ext cx="192"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00">
                <a:latin typeface="Verdana" panose="020B0604030504040204" pitchFamily="34" charset="0"/>
                <a:ea typeface="Verdana" panose="020B0604030504040204" pitchFamily="34" charset="0"/>
                <a:cs typeface="Verdana" panose="020B0604030504040204" pitchFamily="34" charset="0"/>
              </a:endParaRPr>
            </a:p>
          </p:txBody>
        </p:sp>
        <p:sp>
          <p:nvSpPr>
            <p:cNvPr id="13" name="Freeform 9">
              <a:extLst>
                <a:ext uri="{FF2B5EF4-FFF2-40B4-BE49-F238E27FC236}">
                  <a16:creationId xmlns:a16="http://schemas.microsoft.com/office/drawing/2014/main" id="{D13D0C33-46BD-4C4D-9E73-BCB5967D3C28}"/>
                </a:ext>
              </a:extLst>
            </p:cNvPr>
            <p:cNvSpPr>
              <a:spLocks/>
            </p:cNvSpPr>
            <p:nvPr/>
          </p:nvSpPr>
          <p:spPr bwMode="auto">
            <a:xfrm>
              <a:off x="4704" y="2400"/>
              <a:ext cx="288" cy="672"/>
            </a:xfrm>
            <a:custGeom>
              <a:avLst/>
              <a:gdLst>
                <a:gd name="T0" fmla="*/ 0 w 289"/>
                <a:gd name="T1" fmla="*/ 0 h 433"/>
                <a:gd name="T2" fmla="*/ 288 w 289"/>
                <a:gd name="T3" fmla="*/ 0 h 433"/>
                <a:gd name="T4" fmla="*/ 288 w 289"/>
                <a:gd name="T5" fmla="*/ 432 h 433"/>
              </a:gdLst>
              <a:ahLst/>
              <a:cxnLst>
                <a:cxn ang="0">
                  <a:pos x="T0" y="T1"/>
                </a:cxn>
                <a:cxn ang="0">
                  <a:pos x="T2" y="T3"/>
                </a:cxn>
                <a:cxn ang="0">
                  <a:pos x="T4" y="T5"/>
                </a:cxn>
              </a:cxnLst>
              <a:rect l="0" t="0" r="r" b="b"/>
              <a:pathLst>
                <a:path w="289" h="433">
                  <a:moveTo>
                    <a:pt x="0" y="0"/>
                  </a:moveTo>
                  <a:lnTo>
                    <a:pt x="288" y="0"/>
                  </a:lnTo>
                  <a:lnTo>
                    <a:pt x="288" y="432"/>
                  </a:lnTo>
                </a:path>
              </a:pathLst>
            </a:custGeom>
            <a:noFill/>
            <a:ln w="12700" cap="rnd"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200">
                <a:latin typeface="Verdana" panose="020B0604030504040204" pitchFamily="34" charset="0"/>
                <a:ea typeface="Verdana" panose="020B0604030504040204" pitchFamily="34" charset="0"/>
                <a:cs typeface="Verdana" panose="020B0604030504040204" pitchFamily="34" charset="0"/>
              </a:endParaRPr>
            </a:p>
          </p:txBody>
        </p:sp>
        <p:sp>
          <p:nvSpPr>
            <p:cNvPr id="14" name="Rectangle 10">
              <a:extLst>
                <a:ext uri="{FF2B5EF4-FFF2-40B4-BE49-F238E27FC236}">
                  <a16:creationId xmlns:a16="http://schemas.microsoft.com/office/drawing/2014/main" id="{23E42363-2C2D-6143-BA35-2FE8D114C9F1}"/>
                </a:ext>
              </a:extLst>
            </p:cNvPr>
            <p:cNvSpPr>
              <a:spLocks noChangeArrowheads="1"/>
            </p:cNvSpPr>
            <p:nvPr/>
          </p:nvSpPr>
          <p:spPr bwMode="auto">
            <a:xfrm>
              <a:off x="4368" y="1584"/>
              <a:ext cx="1144" cy="328"/>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sz="1200">
                  <a:latin typeface="Verdana" panose="020B0604030504040204" pitchFamily="34" charset="0"/>
                  <a:ea typeface="Verdana" panose="020B0604030504040204" pitchFamily="34" charset="0"/>
                  <a:cs typeface="Verdana" panose="020B0604030504040204" pitchFamily="34" charset="0"/>
                </a:rPr>
                <a:t>Next Iteration</a:t>
              </a:r>
            </a:p>
          </p:txBody>
        </p:sp>
        <p:sp>
          <p:nvSpPr>
            <p:cNvPr id="15" name="Line 11">
              <a:extLst>
                <a:ext uri="{FF2B5EF4-FFF2-40B4-BE49-F238E27FC236}">
                  <a16:creationId xmlns:a16="http://schemas.microsoft.com/office/drawing/2014/main" id="{2AEC396C-1425-7E4E-9F74-8C99AEB76915}"/>
                </a:ext>
              </a:extLst>
            </p:cNvPr>
            <p:cNvSpPr>
              <a:spLocks noChangeShapeType="1"/>
            </p:cNvSpPr>
            <p:nvPr/>
          </p:nvSpPr>
          <p:spPr bwMode="auto">
            <a:xfrm flipV="1">
              <a:off x="5280" y="1920"/>
              <a:ext cx="0" cy="1152"/>
            </a:xfrm>
            <a:prstGeom prst="line">
              <a:avLst/>
            </a:prstGeom>
            <a:noFill/>
            <a:ln w="12700">
              <a:solidFill>
                <a:schemeClr val="tx1"/>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00">
                <a:latin typeface="Verdana" panose="020B0604030504040204" pitchFamily="34" charset="0"/>
                <a:ea typeface="Verdana" panose="020B0604030504040204" pitchFamily="34" charset="0"/>
                <a:cs typeface="Verdana" panose="020B0604030504040204" pitchFamily="34" charset="0"/>
              </a:endParaRPr>
            </a:p>
          </p:txBody>
        </p:sp>
        <p:sp>
          <p:nvSpPr>
            <p:cNvPr id="16" name="Line 12">
              <a:extLst>
                <a:ext uri="{FF2B5EF4-FFF2-40B4-BE49-F238E27FC236}">
                  <a16:creationId xmlns:a16="http://schemas.microsoft.com/office/drawing/2014/main" id="{B89CDFAE-8C9F-F64D-9B61-148B571406ED}"/>
                </a:ext>
              </a:extLst>
            </p:cNvPr>
            <p:cNvSpPr>
              <a:spLocks noChangeShapeType="1"/>
            </p:cNvSpPr>
            <p:nvPr/>
          </p:nvSpPr>
          <p:spPr bwMode="auto">
            <a:xfrm flipH="1">
              <a:off x="2064" y="1728"/>
              <a:ext cx="2304" cy="0"/>
            </a:xfrm>
            <a:prstGeom prst="line">
              <a:avLst/>
            </a:prstGeom>
            <a:noFill/>
            <a:ln w="12700">
              <a:solidFill>
                <a:schemeClr val="tx1"/>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00">
                <a:latin typeface="Verdana" panose="020B0604030504040204" pitchFamily="34" charset="0"/>
                <a:ea typeface="Verdana" panose="020B0604030504040204" pitchFamily="34" charset="0"/>
                <a:cs typeface="Verdana" panose="020B0604030504040204" pitchFamily="34" charset="0"/>
              </a:endParaRPr>
            </a:p>
          </p:txBody>
        </p:sp>
        <p:sp>
          <p:nvSpPr>
            <p:cNvPr id="17" name="Rectangle 13">
              <a:extLst>
                <a:ext uri="{FF2B5EF4-FFF2-40B4-BE49-F238E27FC236}">
                  <a16:creationId xmlns:a16="http://schemas.microsoft.com/office/drawing/2014/main" id="{45A22E81-C919-7F4E-9A64-BC79FBA9E38C}"/>
                </a:ext>
              </a:extLst>
            </p:cNvPr>
            <p:cNvSpPr>
              <a:spLocks noChangeArrowheads="1"/>
            </p:cNvSpPr>
            <p:nvPr/>
          </p:nvSpPr>
          <p:spPr bwMode="auto">
            <a:xfrm>
              <a:off x="2256" y="1920"/>
              <a:ext cx="1144" cy="672"/>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sz="1200">
                  <a:latin typeface="Verdana" panose="020B0604030504040204" pitchFamily="34" charset="0"/>
                  <a:ea typeface="Verdana" panose="020B0604030504040204" pitchFamily="34" charset="0"/>
                  <a:cs typeface="Verdana" panose="020B0604030504040204" pitchFamily="34" charset="0"/>
                </a:rPr>
                <a:t>Design and</a:t>
              </a:r>
            </a:p>
            <a:p>
              <a:pPr algn="ctr" eaLnBrk="0" hangingPunct="0"/>
              <a:r>
                <a:rPr lang="en-US" altLang="en-US" sz="1200">
                  <a:latin typeface="Verdana" panose="020B0604030504040204" pitchFamily="34" charset="0"/>
                  <a:ea typeface="Verdana" panose="020B0604030504040204" pitchFamily="34" charset="0"/>
                  <a:cs typeface="Verdana" panose="020B0604030504040204" pitchFamily="34" charset="0"/>
                </a:rPr>
                <a:t>Implement </a:t>
              </a:r>
            </a:p>
          </p:txBody>
        </p:sp>
        <p:sp>
          <p:nvSpPr>
            <p:cNvPr id="18" name="Freeform 14">
              <a:extLst>
                <a:ext uri="{FF2B5EF4-FFF2-40B4-BE49-F238E27FC236}">
                  <a16:creationId xmlns:a16="http://schemas.microsoft.com/office/drawing/2014/main" id="{CBFC12AC-28DE-A341-A36D-25D5F8C5E220}"/>
                </a:ext>
              </a:extLst>
            </p:cNvPr>
            <p:cNvSpPr>
              <a:spLocks/>
            </p:cNvSpPr>
            <p:nvPr/>
          </p:nvSpPr>
          <p:spPr bwMode="auto">
            <a:xfrm>
              <a:off x="1288" y="1248"/>
              <a:ext cx="296" cy="336"/>
            </a:xfrm>
            <a:custGeom>
              <a:avLst/>
              <a:gdLst>
                <a:gd name="T0" fmla="*/ 0 w 289"/>
                <a:gd name="T1" fmla="*/ 0 h 433"/>
                <a:gd name="T2" fmla="*/ 288 w 289"/>
                <a:gd name="T3" fmla="*/ 0 h 433"/>
                <a:gd name="T4" fmla="*/ 288 w 289"/>
                <a:gd name="T5" fmla="*/ 432 h 433"/>
              </a:gdLst>
              <a:ahLst/>
              <a:cxnLst>
                <a:cxn ang="0">
                  <a:pos x="T0" y="T1"/>
                </a:cxn>
                <a:cxn ang="0">
                  <a:pos x="T2" y="T3"/>
                </a:cxn>
                <a:cxn ang="0">
                  <a:pos x="T4" y="T5"/>
                </a:cxn>
              </a:cxnLst>
              <a:rect l="0" t="0" r="r" b="b"/>
              <a:pathLst>
                <a:path w="289" h="433">
                  <a:moveTo>
                    <a:pt x="0" y="0"/>
                  </a:moveTo>
                  <a:lnTo>
                    <a:pt x="288" y="0"/>
                  </a:lnTo>
                  <a:lnTo>
                    <a:pt x="288" y="432"/>
                  </a:lnTo>
                </a:path>
              </a:pathLst>
            </a:custGeom>
            <a:noFill/>
            <a:ln w="12700" cap="rnd"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200">
                <a:latin typeface="Verdana" panose="020B0604030504040204" pitchFamily="34" charset="0"/>
                <a:ea typeface="Verdana" panose="020B0604030504040204" pitchFamily="34" charset="0"/>
                <a:cs typeface="Verdana" panose="020B0604030504040204" pitchFamily="34" charset="0"/>
              </a:endParaRPr>
            </a:p>
          </p:txBody>
        </p:sp>
        <p:sp>
          <p:nvSpPr>
            <p:cNvPr id="19" name="Line 15">
              <a:extLst>
                <a:ext uri="{FF2B5EF4-FFF2-40B4-BE49-F238E27FC236}">
                  <a16:creationId xmlns:a16="http://schemas.microsoft.com/office/drawing/2014/main" id="{C32DB3BA-6FC0-E34E-8246-E31EBA0121F7}"/>
                </a:ext>
              </a:extLst>
            </p:cNvPr>
            <p:cNvSpPr>
              <a:spLocks noChangeShapeType="1"/>
            </p:cNvSpPr>
            <p:nvPr/>
          </p:nvSpPr>
          <p:spPr bwMode="auto">
            <a:xfrm>
              <a:off x="3408" y="2208"/>
              <a:ext cx="144"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00">
                <a:latin typeface="Verdana" panose="020B0604030504040204" pitchFamily="34" charset="0"/>
                <a:ea typeface="Verdana" panose="020B0604030504040204" pitchFamily="34" charset="0"/>
                <a:cs typeface="Verdana" panose="020B0604030504040204" pitchFamily="34" charset="0"/>
              </a:endParaRPr>
            </a:p>
          </p:txBody>
        </p:sp>
      </p:grpSp>
      <p:sp>
        <p:nvSpPr>
          <p:cNvPr id="20" name="TextBox 19">
            <a:extLst>
              <a:ext uri="{FF2B5EF4-FFF2-40B4-BE49-F238E27FC236}">
                <a16:creationId xmlns:a16="http://schemas.microsoft.com/office/drawing/2014/main" id="{7C9595E7-A9BD-CC45-A57F-54961C3FB3AB}"/>
              </a:ext>
            </a:extLst>
          </p:cNvPr>
          <p:cNvSpPr txBox="1"/>
          <p:nvPr/>
        </p:nvSpPr>
        <p:spPr>
          <a:xfrm>
            <a:off x="696901" y="2249569"/>
            <a:ext cx="914400" cy="914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r>
              <a:rPr lang="en-US" b="1" dirty="0">
                <a:solidFill>
                  <a:schemeClr val="tx1"/>
                </a:solidFill>
              </a:rPr>
              <a:t>Agile Process Model</a:t>
            </a:r>
          </a:p>
        </p:txBody>
      </p:sp>
      <p:sp>
        <p:nvSpPr>
          <p:cNvPr id="21" name="TextBox 20">
            <a:extLst>
              <a:ext uri="{FF2B5EF4-FFF2-40B4-BE49-F238E27FC236}">
                <a16:creationId xmlns:a16="http://schemas.microsoft.com/office/drawing/2014/main" id="{DE73D221-69F4-9443-BFC5-21B84AFD54DD}"/>
              </a:ext>
            </a:extLst>
          </p:cNvPr>
          <p:cNvSpPr txBox="1"/>
          <p:nvPr/>
        </p:nvSpPr>
        <p:spPr>
          <a:xfrm>
            <a:off x="734305" y="3963745"/>
            <a:ext cx="2547863" cy="914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r>
              <a:rPr lang="en-US" b="1" dirty="0">
                <a:solidFill>
                  <a:schemeClr val="tx1"/>
                </a:solidFill>
              </a:rPr>
              <a:t>Iterative Waterfall Model</a:t>
            </a:r>
          </a:p>
        </p:txBody>
      </p:sp>
      <p:sp>
        <p:nvSpPr>
          <p:cNvPr id="23" name="Content Placeholder 8">
            <a:extLst>
              <a:ext uri="{FF2B5EF4-FFF2-40B4-BE49-F238E27FC236}">
                <a16:creationId xmlns:a16="http://schemas.microsoft.com/office/drawing/2014/main" id="{5C0ABB51-FA97-2C18-8708-DB60F3B2B228}"/>
              </a:ext>
            </a:extLst>
          </p:cNvPr>
          <p:cNvSpPr>
            <a:spLocks noGrp="1"/>
          </p:cNvSpPr>
          <p:nvPr>
            <p:ph sz="half" idx="1"/>
          </p:nvPr>
        </p:nvSpPr>
        <p:spPr>
          <a:xfrm>
            <a:off x="838200" y="6189707"/>
            <a:ext cx="6581931" cy="521596"/>
          </a:xfrm>
        </p:spPr>
        <p:txBody>
          <a:bodyPr>
            <a:normAutofit/>
          </a:bodyPr>
          <a:lstStyle/>
          <a:p>
            <a:pPr marL="0" indent="0">
              <a:buNone/>
            </a:pPr>
            <a:r>
              <a:rPr lang="en-US" dirty="0">
                <a:solidFill>
                  <a:srgbClr val="FF0000"/>
                </a:solidFill>
              </a:rPr>
              <a:t>Key Idea</a:t>
            </a:r>
            <a:r>
              <a:rPr lang="en-US" dirty="0"/>
              <a:t>: Small Continuous Releases</a:t>
            </a:r>
          </a:p>
        </p:txBody>
      </p:sp>
    </p:spTree>
    <p:extLst>
      <p:ext uri="{BB962C8B-B14F-4D97-AF65-F5344CB8AC3E}">
        <p14:creationId xmlns:p14="http://schemas.microsoft.com/office/powerpoint/2010/main" val="15317313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EE8CE0-FD58-1845-9207-34DA812A39F6}"/>
              </a:ext>
            </a:extLst>
          </p:cNvPr>
          <p:cNvSpPr>
            <a:spLocks noGrp="1"/>
          </p:cNvSpPr>
          <p:nvPr>
            <p:ph type="title"/>
          </p:nvPr>
        </p:nvSpPr>
        <p:spPr/>
        <p:txBody>
          <a:bodyPr>
            <a:normAutofit/>
          </a:bodyPr>
          <a:lstStyle/>
          <a:p>
            <a:r>
              <a:rPr lang="en-US" sz="3600" dirty="0"/>
              <a:t>Agile Processes Reduce Risk by Time Boxing</a:t>
            </a:r>
          </a:p>
        </p:txBody>
      </p:sp>
      <p:sp>
        <p:nvSpPr>
          <p:cNvPr id="9" name="Content Placeholder 8">
            <a:extLst>
              <a:ext uri="{FF2B5EF4-FFF2-40B4-BE49-F238E27FC236}">
                <a16:creationId xmlns:a16="http://schemas.microsoft.com/office/drawing/2014/main" id="{CC008FE5-F293-1241-954C-445EAAB7BD7F}"/>
              </a:ext>
            </a:extLst>
          </p:cNvPr>
          <p:cNvSpPr>
            <a:spLocks noGrp="1"/>
          </p:cNvSpPr>
          <p:nvPr>
            <p:ph sz="half" idx="1"/>
          </p:nvPr>
        </p:nvSpPr>
        <p:spPr>
          <a:xfrm>
            <a:off x="838199" y="1825625"/>
            <a:ext cx="6581931" cy="4351338"/>
          </a:xfrm>
        </p:spPr>
        <p:txBody>
          <a:bodyPr>
            <a:normAutofit/>
          </a:bodyPr>
          <a:lstStyle/>
          <a:p>
            <a:r>
              <a:rPr lang="en-US" dirty="0"/>
              <a:t>Each “iteration” is called a “sprint”</a:t>
            </a:r>
          </a:p>
          <a:p>
            <a:r>
              <a:rPr lang="en-US" dirty="0"/>
              <a:t>Each sprint has a fixed duration</a:t>
            </a:r>
          </a:p>
          <a:p>
            <a:r>
              <a:rPr lang="en-US" dirty="0"/>
              <a:t>Scope of features in a sprint is determined by the team</a:t>
            </a:r>
          </a:p>
          <a:p>
            <a:r>
              <a:rPr lang="en-US" dirty="0"/>
              <a:t>Key insight: planning might be a guess at first, but gets better with time</a:t>
            </a:r>
          </a:p>
          <a:p>
            <a:r>
              <a:rPr lang="en-US" dirty="0"/>
              <a:t>More on agile planning &amp; estimation in the next module</a:t>
            </a:r>
          </a:p>
        </p:txBody>
      </p:sp>
      <p:sp>
        <p:nvSpPr>
          <p:cNvPr id="4" name="Slide Number Placeholder 3">
            <a:extLst>
              <a:ext uri="{FF2B5EF4-FFF2-40B4-BE49-F238E27FC236}">
                <a16:creationId xmlns:a16="http://schemas.microsoft.com/office/drawing/2014/main" id="{30FE5DCD-7CB4-0C4C-8D4A-7D54A504A4F8}"/>
              </a:ext>
            </a:extLst>
          </p:cNvPr>
          <p:cNvSpPr>
            <a:spLocks noGrp="1"/>
          </p:cNvSpPr>
          <p:nvPr>
            <p:ph type="sldNum" sz="quarter" idx="12"/>
          </p:nvPr>
        </p:nvSpPr>
        <p:spPr/>
        <p:txBody>
          <a:bodyPr/>
          <a:lstStyle/>
          <a:p>
            <a:fld id="{20F37917-FD3A-4669-9018-DA04BCDD3D75}" type="slidenum">
              <a:rPr lang="en-US" smtClean="0"/>
              <a:t>23</a:t>
            </a:fld>
            <a:endParaRPr lang="en-US"/>
          </a:p>
        </p:txBody>
      </p:sp>
      <p:pic>
        <p:nvPicPr>
          <p:cNvPr id="6" name="image5.png">
            <a:extLst>
              <a:ext uri="{FF2B5EF4-FFF2-40B4-BE49-F238E27FC236}">
                <a16:creationId xmlns:a16="http://schemas.microsoft.com/office/drawing/2014/main" id="{C0793C3C-46EA-3744-9F63-08AFF75F57AD}"/>
              </a:ext>
            </a:extLst>
          </p:cNvPr>
          <p:cNvPicPr/>
          <p:nvPr/>
        </p:nvPicPr>
        <p:blipFill>
          <a:blip r:embed="rId3"/>
          <a:srcRect/>
          <a:stretch>
            <a:fillRect/>
          </a:stretch>
        </p:blipFill>
        <p:spPr>
          <a:xfrm>
            <a:off x="8467725" y="2257425"/>
            <a:ext cx="2886075" cy="2343150"/>
          </a:xfrm>
          <a:prstGeom prst="rect">
            <a:avLst/>
          </a:prstGeom>
          <a:ln/>
        </p:spPr>
      </p:pic>
    </p:spTree>
    <p:extLst>
      <p:ext uri="{BB962C8B-B14F-4D97-AF65-F5344CB8AC3E}">
        <p14:creationId xmlns:p14="http://schemas.microsoft.com/office/powerpoint/2010/main" val="31116651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165DC-363E-044E-9BD4-C57138090679}"/>
              </a:ext>
            </a:extLst>
          </p:cNvPr>
          <p:cNvSpPr>
            <a:spLocks noGrp="1"/>
          </p:cNvSpPr>
          <p:nvPr>
            <p:ph type="title"/>
          </p:nvPr>
        </p:nvSpPr>
        <p:spPr/>
        <p:txBody>
          <a:bodyPr>
            <a:normAutofit/>
          </a:bodyPr>
          <a:lstStyle/>
          <a:p>
            <a:r>
              <a:rPr lang="en-US" sz="3600" dirty="0"/>
              <a:t>Agile Practice: Test Driven Development (TDD)</a:t>
            </a:r>
          </a:p>
        </p:txBody>
      </p:sp>
      <p:sp>
        <p:nvSpPr>
          <p:cNvPr id="5" name="Slide Number Placeholder 4">
            <a:extLst>
              <a:ext uri="{FF2B5EF4-FFF2-40B4-BE49-F238E27FC236}">
                <a16:creationId xmlns:a16="http://schemas.microsoft.com/office/drawing/2014/main" id="{478585A1-5C26-B64A-84C2-80B6FF14C874}"/>
              </a:ext>
            </a:extLst>
          </p:cNvPr>
          <p:cNvSpPr>
            <a:spLocks noGrp="1"/>
          </p:cNvSpPr>
          <p:nvPr>
            <p:ph type="sldNum" sz="quarter" idx="12"/>
          </p:nvPr>
        </p:nvSpPr>
        <p:spPr/>
        <p:txBody>
          <a:bodyPr/>
          <a:lstStyle/>
          <a:p>
            <a:fld id="{20F37917-FD3A-4669-9018-DA04BCDD3D75}" type="slidenum">
              <a:rPr lang="en-US" smtClean="0"/>
              <a:t>24</a:t>
            </a:fld>
            <a:endParaRPr lang="en-US" dirty="0"/>
          </a:p>
        </p:txBody>
      </p:sp>
      <p:sp>
        <p:nvSpPr>
          <p:cNvPr id="26" name="Rectangle 25">
            <a:extLst>
              <a:ext uri="{FF2B5EF4-FFF2-40B4-BE49-F238E27FC236}">
                <a16:creationId xmlns:a16="http://schemas.microsoft.com/office/drawing/2014/main" id="{0A327EB1-E262-0042-A1C5-3CAB460989E5}"/>
              </a:ext>
            </a:extLst>
          </p:cNvPr>
          <p:cNvSpPr/>
          <p:nvPr/>
        </p:nvSpPr>
        <p:spPr>
          <a:xfrm>
            <a:off x="3745046" y="1768684"/>
            <a:ext cx="1678898" cy="985603"/>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dirty="0">
                <a:solidFill>
                  <a:schemeClr val="tx1"/>
                </a:solidFill>
              </a:rPr>
              <a:t>User story &amp; conditions of satisfaction</a:t>
            </a:r>
          </a:p>
        </p:txBody>
      </p:sp>
      <p:sp>
        <p:nvSpPr>
          <p:cNvPr id="27" name="Rounded Rectangle 26">
            <a:extLst>
              <a:ext uri="{FF2B5EF4-FFF2-40B4-BE49-F238E27FC236}">
                <a16:creationId xmlns:a16="http://schemas.microsoft.com/office/drawing/2014/main" id="{F73BF0B2-739B-A547-B618-E2582CFA95DD}"/>
              </a:ext>
            </a:extLst>
          </p:cNvPr>
          <p:cNvSpPr/>
          <p:nvPr/>
        </p:nvSpPr>
        <p:spPr>
          <a:xfrm>
            <a:off x="1828800" y="1994427"/>
            <a:ext cx="1528996" cy="569627"/>
          </a:xfrm>
          <a:prstGeom prst="round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dirty="0">
                <a:solidFill>
                  <a:schemeClr val="tx1"/>
                </a:solidFill>
              </a:rPr>
              <a:t>1. Start here</a:t>
            </a:r>
          </a:p>
        </p:txBody>
      </p:sp>
      <p:sp>
        <p:nvSpPr>
          <p:cNvPr id="31" name="Rounded Rectangle 30">
            <a:extLst>
              <a:ext uri="{FF2B5EF4-FFF2-40B4-BE49-F238E27FC236}">
                <a16:creationId xmlns:a16="http://schemas.microsoft.com/office/drawing/2014/main" id="{D7F5637E-8C5B-DF43-97A8-019657A0390E}"/>
              </a:ext>
            </a:extLst>
          </p:cNvPr>
          <p:cNvSpPr/>
          <p:nvPr/>
        </p:nvSpPr>
        <p:spPr>
          <a:xfrm>
            <a:off x="6263391" y="2397102"/>
            <a:ext cx="1678898" cy="569627"/>
          </a:xfrm>
          <a:prstGeom prst="round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dirty="0">
                <a:solidFill>
                  <a:schemeClr val="tx1"/>
                </a:solidFill>
              </a:rPr>
              <a:t>2. Write a test</a:t>
            </a:r>
          </a:p>
        </p:txBody>
      </p:sp>
      <p:sp>
        <p:nvSpPr>
          <p:cNvPr id="32" name="Rounded Rectangle 31">
            <a:extLst>
              <a:ext uri="{FF2B5EF4-FFF2-40B4-BE49-F238E27FC236}">
                <a16:creationId xmlns:a16="http://schemas.microsoft.com/office/drawing/2014/main" id="{773C88BD-BB29-9C47-B63A-D658B23C5CCF}"/>
              </a:ext>
            </a:extLst>
          </p:cNvPr>
          <p:cNvSpPr/>
          <p:nvPr/>
        </p:nvSpPr>
        <p:spPr>
          <a:xfrm>
            <a:off x="8377006" y="3978364"/>
            <a:ext cx="1678898" cy="569627"/>
          </a:xfrm>
          <a:prstGeom prst="round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dirty="0">
                <a:solidFill>
                  <a:schemeClr val="tx1"/>
                </a:solidFill>
              </a:rPr>
              <a:t>3. Write code</a:t>
            </a:r>
          </a:p>
        </p:txBody>
      </p:sp>
      <p:sp>
        <p:nvSpPr>
          <p:cNvPr id="33" name="Rounded Rectangle 32">
            <a:extLst>
              <a:ext uri="{FF2B5EF4-FFF2-40B4-BE49-F238E27FC236}">
                <a16:creationId xmlns:a16="http://schemas.microsoft.com/office/drawing/2014/main" id="{69054FFA-E95D-2E43-B90C-0A701D5E6D0E}"/>
              </a:ext>
            </a:extLst>
          </p:cNvPr>
          <p:cNvSpPr/>
          <p:nvPr/>
        </p:nvSpPr>
        <p:spPr>
          <a:xfrm>
            <a:off x="6718092" y="6086753"/>
            <a:ext cx="1973705" cy="569627"/>
          </a:xfrm>
          <a:prstGeom prst="round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dirty="0">
                <a:solidFill>
                  <a:schemeClr val="tx1"/>
                </a:solidFill>
              </a:rPr>
              <a:t>4. Refactor design</a:t>
            </a:r>
          </a:p>
        </p:txBody>
      </p:sp>
      <p:sp>
        <p:nvSpPr>
          <p:cNvPr id="34" name="Rounded Rectangle 33">
            <a:extLst>
              <a:ext uri="{FF2B5EF4-FFF2-40B4-BE49-F238E27FC236}">
                <a16:creationId xmlns:a16="http://schemas.microsoft.com/office/drawing/2014/main" id="{C72BB713-2D7B-E542-8870-5D540B68AA93}"/>
              </a:ext>
            </a:extLst>
          </p:cNvPr>
          <p:cNvSpPr/>
          <p:nvPr/>
        </p:nvSpPr>
        <p:spPr>
          <a:xfrm>
            <a:off x="2730712" y="4007047"/>
            <a:ext cx="1528995" cy="569627"/>
          </a:xfrm>
          <a:prstGeom prst="round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dirty="0">
                <a:solidFill>
                  <a:schemeClr val="tx1"/>
                </a:solidFill>
              </a:rPr>
              <a:t>5. Strengthen Test</a:t>
            </a:r>
          </a:p>
        </p:txBody>
      </p:sp>
      <p:sp>
        <p:nvSpPr>
          <p:cNvPr id="28" name="Oval 27">
            <a:extLst>
              <a:ext uri="{FF2B5EF4-FFF2-40B4-BE49-F238E27FC236}">
                <a16:creationId xmlns:a16="http://schemas.microsoft.com/office/drawing/2014/main" id="{400D6736-7A12-EA4D-BED5-85059CBCAD34}"/>
              </a:ext>
            </a:extLst>
          </p:cNvPr>
          <p:cNvSpPr/>
          <p:nvPr/>
        </p:nvSpPr>
        <p:spPr>
          <a:xfrm>
            <a:off x="5454550" y="3048975"/>
            <a:ext cx="1214203" cy="1214203"/>
          </a:xfrm>
          <a:prstGeom prst="ellipse">
            <a:avLst/>
          </a:prstGeom>
          <a:solidFill>
            <a:srgbClr val="C0000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solidFill>
              </a:rPr>
              <a:t>Failing Test</a:t>
            </a:r>
          </a:p>
        </p:txBody>
      </p:sp>
      <p:sp>
        <p:nvSpPr>
          <p:cNvPr id="36" name="Oval 35">
            <a:extLst>
              <a:ext uri="{FF2B5EF4-FFF2-40B4-BE49-F238E27FC236}">
                <a16:creationId xmlns:a16="http://schemas.microsoft.com/office/drawing/2014/main" id="{5EC28E44-27D7-2C4C-939F-1AEE36AF6850}"/>
              </a:ext>
            </a:extLst>
          </p:cNvPr>
          <p:cNvSpPr/>
          <p:nvPr/>
        </p:nvSpPr>
        <p:spPr>
          <a:xfrm>
            <a:off x="7102840" y="4278394"/>
            <a:ext cx="1260424" cy="1260424"/>
          </a:xfrm>
          <a:prstGeom prst="ellipse">
            <a:avLst/>
          </a:prstGeom>
          <a:solidFill>
            <a:schemeClr val="accent6"/>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Passing Test</a:t>
            </a:r>
          </a:p>
        </p:txBody>
      </p:sp>
      <p:sp>
        <p:nvSpPr>
          <p:cNvPr id="37" name="Oval 36">
            <a:extLst>
              <a:ext uri="{FF2B5EF4-FFF2-40B4-BE49-F238E27FC236}">
                <a16:creationId xmlns:a16="http://schemas.microsoft.com/office/drawing/2014/main" id="{56E26CEF-BAB3-2D48-9775-1BF46CAE5A60}"/>
              </a:ext>
            </a:extLst>
          </p:cNvPr>
          <p:cNvSpPr/>
          <p:nvPr/>
        </p:nvSpPr>
        <p:spPr>
          <a:xfrm>
            <a:off x="4903663" y="5435833"/>
            <a:ext cx="1260424" cy="1260424"/>
          </a:xfrm>
          <a:prstGeom prst="ellipse">
            <a:avLst/>
          </a:prstGeom>
          <a:solidFill>
            <a:schemeClr val="accent6"/>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Passing Test, better design</a:t>
            </a:r>
          </a:p>
        </p:txBody>
      </p:sp>
      <p:cxnSp>
        <p:nvCxnSpPr>
          <p:cNvPr id="35" name="Curved Connector 34">
            <a:extLst>
              <a:ext uri="{FF2B5EF4-FFF2-40B4-BE49-F238E27FC236}">
                <a16:creationId xmlns:a16="http://schemas.microsoft.com/office/drawing/2014/main" id="{20343F95-865E-5D44-B937-4A7B8F17D852}"/>
              </a:ext>
            </a:extLst>
          </p:cNvPr>
          <p:cNvCxnSpPr>
            <a:cxnSpLocks/>
            <a:stCxn id="26" idx="3"/>
            <a:endCxn id="28" idx="0"/>
          </p:cNvCxnSpPr>
          <p:nvPr/>
        </p:nvCxnSpPr>
        <p:spPr>
          <a:xfrm>
            <a:off x="5423944" y="2261486"/>
            <a:ext cx="637708" cy="787489"/>
          </a:xfrm>
          <a:prstGeom prst="curvedConnector2">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Curved Connector 42">
            <a:extLst>
              <a:ext uri="{FF2B5EF4-FFF2-40B4-BE49-F238E27FC236}">
                <a16:creationId xmlns:a16="http://schemas.microsoft.com/office/drawing/2014/main" id="{57256352-BE26-BA45-84E1-4674919B8B5B}"/>
              </a:ext>
            </a:extLst>
          </p:cNvPr>
          <p:cNvCxnSpPr>
            <a:cxnSpLocks/>
            <a:stCxn id="36" idx="4"/>
            <a:endCxn id="37" idx="6"/>
          </p:cNvCxnSpPr>
          <p:nvPr/>
        </p:nvCxnSpPr>
        <p:spPr>
          <a:xfrm rot="5400000">
            <a:off x="6684957" y="5017949"/>
            <a:ext cx="527227" cy="1568965"/>
          </a:xfrm>
          <a:prstGeom prst="curvedConnector2">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Curved Connector 43">
            <a:extLst>
              <a:ext uri="{FF2B5EF4-FFF2-40B4-BE49-F238E27FC236}">
                <a16:creationId xmlns:a16="http://schemas.microsoft.com/office/drawing/2014/main" id="{C6EC718E-2946-9042-AE5E-64AEB8C6E0D9}"/>
              </a:ext>
            </a:extLst>
          </p:cNvPr>
          <p:cNvCxnSpPr>
            <a:cxnSpLocks/>
            <a:stCxn id="28" idx="6"/>
            <a:endCxn id="36" idx="0"/>
          </p:cNvCxnSpPr>
          <p:nvPr/>
        </p:nvCxnSpPr>
        <p:spPr>
          <a:xfrm>
            <a:off x="6668753" y="3656077"/>
            <a:ext cx="1064299" cy="622317"/>
          </a:xfrm>
          <a:prstGeom prst="curvedConnector2">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Curved Connector 57">
            <a:extLst>
              <a:ext uri="{FF2B5EF4-FFF2-40B4-BE49-F238E27FC236}">
                <a16:creationId xmlns:a16="http://schemas.microsoft.com/office/drawing/2014/main" id="{6A68BA44-F471-BA40-8F22-36E746A5EC75}"/>
              </a:ext>
            </a:extLst>
          </p:cNvPr>
          <p:cNvCxnSpPr>
            <a:cxnSpLocks/>
            <a:stCxn id="37" idx="2"/>
            <a:endCxn id="28" idx="2"/>
          </p:cNvCxnSpPr>
          <p:nvPr/>
        </p:nvCxnSpPr>
        <p:spPr>
          <a:xfrm rot="10800000" flipH="1">
            <a:off x="4903662" y="3656077"/>
            <a:ext cx="550887" cy="2409968"/>
          </a:xfrm>
          <a:prstGeom prst="curvedConnector3">
            <a:avLst>
              <a:gd name="adj1" fmla="val -109524"/>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81148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7" name="Title 1"/>
          <p:cNvSpPr txBox="1">
            <a:spLocks noGrp="1"/>
          </p:cNvSpPr>
          <p:nvPr>
            <p:ph type="title"/>
          </p:nvPr>
        </p:nvSpPr>
        <p:spPr>
          <a:prstGeom prst="rect">
            <a:avLst/>
          </a:prstGeom>
        </p:spPr>
        <p:txBody>
          <a:bodyPr/>
          <a:lstStyle/>
          <a:p>
            <a:r>
              <a:rPr dirty="0"/>
              <a:t>Agile Practice: Code Review</a:t>
            </a:r>
          </a:p>
        </p:txBody>
      </p:sp>
      <p:sp>
        <p:nvSpPr>
          <p:cNvPr id="529" name="Content Placeholder 2"/>
          <p:cNvSpPr txBox="1">
            <a:spLocks noGrp="1"/>
          </p:cNvSpPr>
          <p:nvPr>
            <p:ph idx="1"/>
          </p:nvPr>
        </p:nvSpPr>
        <p:spPr>
          <a:prstGeom prst="rect">
            <a:avLst/>
          </a:prstGeom>
        </p:spPr>
        <p:txBody>
          <a:bodyPr/>
          <a:lstStyle/>
          <a:p>
            <a:r>
              <a:t>A code review is the process in which the author of some code is asked to explain it to their peers:</a:t>
            </a:r>
          </a:p>
          <a:p>
            <a:pPr lvl="1"/>
            <a:r>
              <a:t>What purpose the code has;</a:t>
            </a:r>
          </a:p>
          <a:p>
            <a:pPr lvl="1"/>
            <a:r>
              <a:t>How the code accomplishes this purpose;</a:t>
            </a:r>
          </a:p>
          <a:p>
            <a:pPr lvl="1"/>
            <a:r>
              <a:t>How the author is confident of this information,</a:t>
            </a:r>
          </a:p>
          <a:p>
            <a:pPr lvl="2"/>
            <a:r>
              <a:t>E.g., show results of running tests (CI results)</a:t>
            </a:r>
          </a:p>
          <a:p>
            <a:r>
              <a:t>A code review often concerns a code change (“diff”)</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3" name="Title 1"/>
          <p:cNvSpPr txBox="1">
            <a:spLocks noGrp="1"/>
          </p:cNvSpPr>
          <p:nvPr>
            <p:ph type="title"/>
          </p:nvPr>
        </p:nvSpPr>
        <p:spPr>
          <a:prstGeom prst="rect">
            <a:avLst/>
          </a:prstGeom>
        </p:spPr>
        <p:txBody>
          <a:bodyPr>
            <a:normAutofit/>
          </a:bodyPr>
          <a:lstStyle>
            <a:lvl1pPr defTabSz="2340803">
              <a:defRPr sz="8160" spc="-226"/>
            </a:lvl1pPr>
          </a:lstStyle>
          <a:p>
            <a:r>
              <a:rPr sz="3600" dirty="0"/>
              <a:t>SE Research Question: Why Do Code Review?</a:t>
            </a:r>
          </a:p>
        </p:txBody>
      </p:sp>
      <p:pic>
        <p:nvPicPr>
          <p:cNvPr id="536" name="Picture 8" descr="Picture 8"/>
          <p:cNvPicPr>
            <a:picLocks noChangeAspect="1"/>
          </p:cNvPicPr>
          <p:nvPr/>
        </p:nvPicPr>
        <p:blipFill>
          <a:blip r:embed="rId3"/>
          <a:srcRect b="10833"/>
          <a:stretch>
            <a:fillRect/>
          </a:stretch>
        </p:blipFill>
        <p:spPr>
          <a:xfrm>
            <a:off x="2840736" y="1572976"/>
            <a:ext cx="6689493" cy="4622725"/>
          </a:xfrm>
          <a:prstGeom prst="rect">
            <a:avLst/>
          </a:prstGeom>
          <a:ln w="12700">
            <a:miter lim="400000"/>
          </a:ln>
        </p:spPr>
      </p:pic>
      <p:sp>
        <p:nvSpPr>
          <p:cNvPr id="537" name="“Expectations, Outcomes, and Challenges of Modern Code Review”, Bacchelli &amp; Bird, ICSE 2013"/>
          <p:cNvSpPr txBox="1"/>
          <p:nvPr/>
        </p:nvSpPr>
        <p:spPr>
          <a:xfrm>
            <a:off x="3332451" y="6264264"/>
            <a:ext cx="5475858" cy="20774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19050" tIns="19050" rIns="19050" bIns="19050" anchor="ctr">
            <a:spAutoFit/>
          </a:bodyPr>
          <a:lstStyle>
            <a:lvl1pPr defTabSz="2438337">
              <a:defRPr sz="2200"/>
            </a:lvl1pPr>
          </a:lstStyle>
          <a:p>
            <a:r>
              <a:rPr sz="1100"/>
              <a:t>“Expectations, Outcomes, and Challenges of Modern Code Review”, Bacchelli &amp; Bird, ICSE 2013</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F86D58-152F-496B-BA81-FDA5B100832A}"/>
              </a:ext>
            </a:extLst>
          </p:cNvPr>
          <p:cNvSpPr>
            <a:spLocks noGrp="1"/>
          </p:cNvSpPr>
          <p:nvPr>
            <p:ph type="title"/>
          </p:nvPr>
        </p:nvSpPr>
        <p:spPr/>
        <p:txBody>
          <a:bodyPr/>
          <a:lstStyle/>
          <a:p>
            <a:r>
              <a:rPr lang="en-US" dirty="0"/>
              <a:t>Agility and You</a:t>
            </a:r>
          </a:p>
        </p:txBody>
      </p:sp>
      <p:sp>
        <p:nvSpPr>
          <p:cNvPr id="4" name="Slide Number Placeholder 3">
            <a:extLst>
              <a:ext uri="{FF2B5EF4-FFF2-40B4-BE49-F238E27FC236}">
                <a16:creationId xmlns:a16="http://schemas.microsoft.com/office/drawing/2014/main" id="{C7C3DEB3-F948-4B7E-8BDA-FB7ABCF7A993}"/>
              </a:ext>
            </a:extLst>
          </p:cNvPr>
          <p:cNvSpPr>
            <a:spLocks noGrp="1"/>
          </p:cNvSpPr>
          <p:nvPr>
            <p:ph type="sldNum" sz="quarter" idx="12"/>
          </p:nvPr>
        </p:nvSpPr>
        <p:spPr/>
        <p:txBody>
          <a:bodyPr/>
          <a:lstStyle/>
          <a:p>
            <a:fld id="{20F37917-FD3A-4669-9018-DA04BCDD3D75}" type="slidenum">
              <a:rPr lang="en-US" smtClean="0"/>
              <a:t>27</a:t>
            </a:fld>
            <a:endParaRPr lang="en-US"/>
          </a:p>
        </p:txBody>
      </p:sp>
      <p:sp>
        <p:nvSpPr>
          <p:cNvPr id="7" name="Content Placeholder 6">
            <a:extLst>
              <a:ext uri="{FF2B5EF4-FFF2-40B4-BE49-F238E27FC236}">
                <a16:creationId xmlns:a16="http://schemas.microsoft.com/office/drawing/2014/main" id="{695B468C-8A4C-334E-9ECE-6E4EE06EEA36}"/>
              </a:ext>
            </a:extLst>
          </p:cNvPr>
          <p:cNvSpPr>
            <a:spLocks noGrp="1"/>
          </p:cNvSpPr>
          <p:nvPr>
            <p:ph idx="1"/>
          </p:nvPr>
        </p:nvSpPr>
        <p:spPr>
          <a:xfrm>
            <a:off x="838200" y="1500160"/>
            <a:ext cx="10515600" cy="4351338"/>
          </a:xfrm>
        </p:spPr>
        <p:txBody>
          <a:bodyPr>
            <a:normAutofit/>
          </a:bodyPr>
          <a:lstStyle/>
          <a:p>
            <a:r>
              <a:rPr lang="en-US" dirty="0"/>
              <a:t>In your project, you can display agility in some of the following ways:</a:t>
            </a:r>
          </a:p>
          <a:p>
            <a:pPr lvl="1"/>
            <a:r>
              <a:rPr lang="en-US" dirty="0"/>
              <a:t>Renegotiate specs</a:t>
            </a:r>
          </a:p>
          <a:p>
            <a:pPr lvl="1"/>
            <a:r>
              <a:rPr lang="en-US" dirty="0"/>
              <a:t>Reorder priorities</a:t>
            </a:r>
          </a:p>
          <a:p>
            <a:pPr lvl="1"/>
            <a:r>
              <a:rPr lang="en-US" dirty="0"/>
              <a:t>Alter implementation strategy</a:t>
            </a:r>
          </a:p>
          <a:p>
            <a:pPr lvl="1"/>
            <a:r>
              <a:rPr lang="en-US" dirty="0"/>
              <a:t>Improve team communication patterns</a:t>
            </a:r>
          </a:p>
          <a:p>
            <a:r>
              <a:rPr lang="en-US" dirty="0"/>
              <a:t>If you are agile, you can adjust these things to deliver your product on time and get a good grade </a:t>
            </a:r>
            <a:r>
              <a:rPr lang="en-US" dirty="0">
                <a:sym typeface="Wingdings" panose="05000000000000000000" pitchFamily="2" charset="2"/>
              </a:rPr>
              <a:t></a:t>
            </a:r>
            <a:endParaRPr lang="en-US" dirty="0"/>
          </a:p>
          <a:p>
            <a:endParaRPr lang="en-US" dirty="0"/>
          </a:p>
        </p:txBody>
      </p:sp>
      <p:sp>
        <p:nvSpPr>
          <p:cNvPr id="8" name="TextBox 7">
            <a:extLst>
              <a:ext uri="{FF2B5EF4-FFF2-40B4-BE49-F238E27FC236}">
                <a16:creationId xmlns:a16="http://schemas.microsoft.com/office/drawing/2014/main" id="{F62F96CF-020C-774F-947B-42E422E24849}"/>
              </a:ext>
            </a:extLst>
          </p:cNvPr>
          <p:cNvSpPr txBox="1"/>
          <p:nvPr/>
        </p:nvSpPr>
        <p:spPr>
          <a:xfrm>
            <a:off x="3683000" y="2641600"/>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spTree>
    <p:extLst>
      <p:ext uri="{BB962C8B-B14F-4D97-AF65-F5344CB8AC3E}">
        <p14:creationId xmlns:p14="http://schemas.microsoft.com/office/powerpoint/2010/main" val="5373420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3D407-5B53-49A7-9907-E801EA7FFD8E}"/>
              </a:ext>
            </a:extLst>
          </p:cNvPr>
          <p:cNvSpPr>
            <a:spLocks noGrp="1"/>
          </p:cNvSpPr>
          <p:nvPr>
            <p:ph type="title"/>
          </p:nvPr>
        </p:nvSpPr>
        <p:spPr/>
        <p:txBody>
          <a:bodyPr/>
          <a:lstStyle/>
          <a:p>
            <a:r>
              <a:rPr lang="en-US" dirty="0"/>
              <a:t>Learning Goals for this Lesson</a:t>
            </a:r>
          </a:p>
        </p:txBody>
      </p:sp>
      <p:sp>
        <p:nvSpPr>
          <p:cNvPr id="3" name="Content Placeholder 2">
            <a:extLst>
              <a:ext uri="{FF2B5EF4-FFF2-40B4-BE49-F238E27FC236}">
                <a16:creationId xmlns:a16="http://schemas.microsoft.com/office/drawing/2014/main" id="{AC300E2B-BFD0-4090-AFC5-FE82683F997F}"/>
              </a:ext>
            </a:extLst>
          </p:cNvPr>
          <p:cNvSpPr>
            <a:spLocks noGrp="1"/>
          </p:cNvSpPr>
          <p:nvPr>
            <p:ph idx="1"/>
          </p:nvPr>
        </p:nvSpPr>
        <p:spPr/>
        <p:txBody>
          <a:bodyPr/>
          <a:lstStyle/>
          <a:p>
            <a:r>
              <a:rPr lang="en-US" dirty="0"/>
              <a:t>At the end of this lesson, you should be able to</a:t>
            </a:r>
          </a:p>
          <a:p>
            <a:pPr lvl="1"/>
            <a:r>
              <a:rPr lang="en-US" dirty="0"/>
              <a:t>Know the basic characteristics of the waterfall software process model</a:t>
            </a:r>
          </a:p>
          <a:p>
            <a:pPr lvl="1"/>
            <a:r>
              <a:rPr lang="en-US" dirty="0"/>
              <a:t>Be able to explain when the waterfall model is appropriate and when it is not</a:t>
            </a:r>
          </a:p>
          <a:p>
            <a:pPr lvl="1"/>
            <a:r>
              <a:rPr lang="en-US" dirty="0"/>
              <a:t>Understand how the waterfall and agile models manage risk</a:t>
            </a:r>
          </a:p>
          <a:p>
            <a:pPr lvl="1"/>
            <a:r>
              <a:rPr lang="en-US" dirty="0"/>
              <a:t>Be able to explain how agile process instill quality, including through test driven development</a:t>
            </a:r>
          </a:p>
        </p:txBody>
      </p:sp>
      <p:sp>
        <p:nvSpPr>
          <p:cNvPr id="4" name="Slide Number Placeholder 3">
            <a:extLst>
              <a:ext uri="{FF2B5EF4-FFF2-40B4-BE49-F238E27FC236}">
                <a16:creationId xmlns:a16="http://schemas.microsoft.com/office/drawing/2014/main" id="{B7BF3F82-6F96-41E0-9C15-23CE00076176}"/>
              </a:ext>
            </a:extLst>
          </p:cNvPr>
          <p:cNvSpPr>
            <a:spLocks noGrp="1"/>
          </p:cNvSpPr>
          <p:nvPr>
            <p:ph type="sldNum" sz="quarter" idx="12"/>
          </p:nvPr>
        </p:nvSpPr>
        <p:spPr/>
        <p:txBody>
          <a:bodyPr/>
          <a:lstStyle/>
          <a:p>
            <a:fld id="{20F37917-FD3A-4669-9018-DA04BCDD3D75}" type="slidenum">
              <a:rPr lang="en-US" smtClean="0"/>
              <a:t>28</a:t>
            </a:fld>
            <a:endParaRPr lang="en-US"/>
          </a:p>
        </p:txBody>
      </p:sp>
    </p:spTree>
    <p:extLst>
      <p:ext uri="{BB962C8B-B14F-4D97-AF65-F5344CB8AC3E}">
        <p14:creationId xmlns:p14="http://schemas.microsoft.com/office/powerpoint/2010/main" val="16949820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06A195-BA59-40E7-8521-87B75EE15054}"/>
              </a:ext>
            </a:extLst>
          </p:cNvPr>
          <p:cNvSpPr>
            <a:spLocks noGrp="1"/>
          </p:cNvSpPr>
          <p:nvPr>
            <p:ph type="title"/>
          </p:nvPr>
        </p:nvSpPr>
        <p:spPr/>
        <p:txBody>
          <a:bodyPr>
            <a:normAutofit fontScale="90000"/>
          </a:bodyPr>
          <a:lstStyle/>
          <a:p>
            <a:r>
              <a:rPr lang="en-US" dirty="0"/>
              <a:t>Review:</a:t>
            </a:r>
            <a:br>
              <a:rPr lang="en-US" dirty="0"/>
            </a:br>
            <a:r>
              <a:rPr lang="en-US" dirty="0"/>
              <a:t>How to make sure we are building the right thing</a:t>
            </a:r>
          </a:p>
        </p:txBody>
      </p:sp>
      <p:sp>
        <p:nvSpPr>
          <p:cNvPr id="4" name="Slide Number Placeholder 3">
            <a:extLst>
              <a:ext uri="{FF2B5EF4-FFF2-40B4-BE49-F238E27FC236}">
                <a16:creationId xmlns:a16="http://schemas.microsoft.com/office/drawing/2014/main" id="{2257FCDD-253D-4273-9467-54F4E684C4C6}"/>
              </a:ext>
            </a:extLst>
          </p:cNvPr>
          <p:cNvSpPr>
            <a:spLocks noGrp="1"/>
          </p:cNvSpPr>
          <p:nvPr>
            <p:ph type="sldNum" sz="quarter" idx="12"/>
          </p:nvPr>
        </p:nvSpPr>
        <p:spPr/>
        <p:txBody>
          <a:bodyPr/>
          <a:lstStyle/>
          <a:p>
            <a:fld id="{20F37917-FD3A-4669-9018-DA04BCDD3D75}" type="slidenum">
              <a:rPr lang="en-US" smtClean="0"/>
              <a:t>3</a:t>
            </a:fld>
            <a:endParaRPr lang="en-US" dirty="0"/>
          </a:p>
        </p:txBody>
      </p:sp>
      <p:pic>
        <p:nvPicPr>
          <p:cNvPr id="1028" name="Picture 4">
            <a:extLst>
              <a:ext uri="{FF2B5EF4-FFF2-40B4-BE49-F238E27FC236}">
                <a16:creationId xmlns:a16="http://schemas.microsoft.com/office/drawing/2014/main" id="{1540FDF9-740E-4147-9A42-ABFE3E325A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59000" y="1968500"/>
            <a:ext cx="7874000" cy="2921000"/>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oup 9">
            <a:extLst>
              <a:ext uri="{FF2B5EF4-FFF2-40B4-BE49-F238E27FC236}">
                <a16:creationId xmlns:a16="http://schemas.microsoft.com/office/drawing/2014/main" id="{1B86DD88-2F37-6248-95B3-4893EAAE5819}"/>
              </a:ext>
            </a:extLst>
          </p:cNvPr>
          <p:cNvGrpSpPr/>
          <p:nvPr/>
        </p:nvGrpSpPr>
        <p:grpSpPr>
          <a:xfrm>
            <a:off x="3148044" y="4889500"/>
            <a:ext cx="5286828" cy="624682"/>
            <a:chOff x="3148044" y="4889500"/>
            <a:chExt cx="5286828" cy="624682"/>
          </a:xfrm>
        </p:grpSpPr>
        <p:sp>
          <p:nvSpPr>
            <p:cNvPr id="8" name="TextBox 7">
              <a:extLst>
                <a:ext uri="{FF2B5EF4-FFF2-40B4-BE49-F238E27FC236}">
                  <a16:creationId xmlns:a16="http://schemas.microsoft.com/office/drawing/2014/main" id="{6951C109-4264-AB4E-81F6-D4385927F2D9}"/>
                </a:ext>
              </a:extLst>
            </p:cNvPr>
            <p:cNvSpPr txBox="1"/>
            <p:nvPr/>
          </p:nvSpPr>
          <p:spPr>
            <a:xfrm>
              <a:off x="3148044" y="4889500"/>
              <a:ext cx="1591906" cy="624682"/>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tx1"/>
                  </a:solidFill>
                </a:rPr>
                <a:t>Requirements Analysis</a:t>
              </a:r>
            </a:p>
          </p:txBody>
        </p:sp>
        <p:sp>
          <p:nvSpPr>
            <p:cNvPr id="18" name="TextBox 17">
              <a:extLst>
                <a:ext uri="{FF2B5EF4-FFF2-40B4-BE49-F238E27FC236}">
                  <a16:creationId xmlns:a16="http://schemas.microsoft.com/office/drawing/2014/main" id="{63A4BF3C-3808-FC47-A7CD-C8F31D31CC90}"/>
                </a:ext>
              </a:extLst>
            </p:cNvPr>
            <p:cNvSpPr txBox="1"/>
            <p:nvPr/>
          </p:nvSpPr>
          <p:spPr>
            <a:xfrm>
              <a:off x="4998616" y="4889500"/>
              <a:ext cx="1308878" cy="624682"/>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tx1"/>
                  </a:solidFill>
                </a:rPr>
                <a:t>Planning &amp; Design</a:t>
              </a:r>
            </a:p>
          </p:txBody>
        </p:sp>
        <p:sp>
          <p:nvSpPr>
            <p:cNvPr id="20" name="TextBox 19">
              <a:extLst>
                <a:ext uri="{FF2B5EF4-FFF2-40B4-BE49-F238E27FC236}">
                  <a16:creationId xmlns:a16="http://schemas.microsoft.com/office/drawing/2014/main" id="{2210E374-624F-7547-8CA2-A45FCB2B9290}"/>
                </a:ext>
              </a:extLst>
            </p:cNvPr>
            <p:cNvSpPr txBox="1"/>
            <p:nvPr/>
          </p:nvSpPr>
          <p:spPr>
            <a:xfrm>
              <a:off x="6590521" y="4889500"/>
              <a:ext cx="1844351" cy="624682"/>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tx1"/>
                  </a:solidFill>
                </a:rPr>
                <a:t>Implementation</a:t>
              </a:r>
            </a:p>
          </p:txBody>
        </p:sp>
      </p:grpSp>
      <p:sp>
        <p:nvSpPr>
          <p:cNvPr id="3" name="TextBox 2">
            <a:extLst>
              <a:ext uri="{FF2B5EF4-FFF2-40B4-BE49-F238E27FC236}">
                <a16:creationId xmlns:a16="http://schemas.microsoft.com/office/drawing/2014/main" id="{E6324841-05C1-1B4E-B7E8-758AC993D8D8}"/>
              </a:ext>
            </a:extLst>
          </p:cNvPr>
          <p:cNvSpPr txBox="1"/>
          <p:nvPr/>
        </p:nvSpPr>
        <p:spPr>
          <a:xfrm>
            <a:off x="2044700" y="406400"/>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spTree>
    <p:extLst>
      <p:ext uri="{BB962C8B-B14F-4D97-AF65-F5344CB8AC3E}">
        <p14:creationId xmlns:p14="http://schemas.microsoft.com/office/powerpoint/2010/main" val="3346099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4193FE-5921-A64F-AC0C-77C328BFBBAF}"/>
              </a:ext>
            </a:extLst>
          </p:cNvPr>
          <p:cNvSpPr>
            <a:spLocks noGrp="1"/>
          </p:cNvSpPr>
          <p:nvPr>
            <p:ph type="title"/>
          </p:nvPr>
        </p:nvSpPr>
        <p:spPr/>
        <p:txBody>
          <a:bodyPr/>
          <a:lstStyle/>
          <a:p>
            <a:r>
              <a:rPr lang="en-US" dirty="0"/>
              <a:t>Software Process: Code + Fix</a:t>
            </a:r>
          </a:p>
        </p:txBody>
      </p:sp>
      <p:sp>
        <p:nvSpPr>
          <p:cNvPr id="4" name="Slide Number Placeholder 3">
            <a:extLst>
              <a:ext uri="{FF2B5EF4-FFF2-40B4-BE49-F238E27FC236}">
                <a16:creationId xmlns:a16="http://schemas.microsoft.com/office/drawing/2014/main" id="{7DE701C9-138B-F146-A800-A37C71798BA5}"/>
              </a:ext>
            </a:extLst>
          </p:cNvPr>
          <p:cNvSpPr>
            <a:spLocks noGrp="1"/>
          </p:cNvSpPr>
          <p:nvPr>
            <p:ph type="sldNum" sz="quarter" idx="12"/>
          </p:nvPr>
        </p:nvSpPr>
        <p:spPr/>
        <p:txBody>
          <a:bodyPr/>
          <a:lstStyle/>
          <a:p>
            <a:fld id="{20F37917-FD3A-4669-9018-DA04BCDD3D75}" type="slidenum">
              <a:rPr lang="en-US" smtClean="0"/>
              <a:t>4</a:t>
            </a:fld>
            <a:endParaRPr lang="en-US"/>
          </a:p>
        </p:txBody>
      </p:sp>
      <p:grpSp>
        <p:nvGrpSpPr>
          <p:cNvPr id="23" name="Group 2">
            <a:extLst>
              <a:ext uri="{FF2B5EF4-FFF2-40B4-BE49-F238E27FC236}">
                <a16:creationId xmlns:a16="http://schemas.microsoft.com/office/drawing/2014/main" id="{37D86FF5-7156-A04C-8261-2668E9653DDD}"/>
              </a:ext>
            </a:extLst>
          </p:cNvPr>
          <p:cNvGrpSpPr>
            <a:grpSpLocks/>
          </p:cNvGrpSpPr>
          <p:nvPr/>
        </p:nvGrpSpPr>
        <p:grpSpPr bwMode="auto">
          <a:xfrm>
            <a:off x="1651000" y="1797050"/>
            <a:ext cx="8682038" cy="4559300"/>
            <a:chOff x="660" y="1012"/>
            <a:chExt cx="5048" cy="2872"/>
          </a:xfrm>
        </p:grpSpPr>
        <p:sp>
          <p:nvSpPr>
            <p:cNvPr id="24" name="Freeform 3">
              <a:extLst>
                <a:ext uri="{FF2B5EF4-FFF2-40B4-BE49-F238E27FC236}">
                  <a16:creationId xmlns:a16="http://schemas.microsoft.com/office/drawing/2014/main" id="{B1E0557C-8A0A-5548-8151-FF0EA32F79AF}"/>
                </a:ext>
              </a:extLst>
            </p:cNvPr>
            <p:cNvSpPr>
              <a:spLocks/>
            </p:cNvSpPr>
            <p:nvPr/>
          </p:nvSpPr>
          <p:spPr bwMode="auto">
            <a:xfrm>
              <a:off x="1360" y="1488"/>
              <a:ext cx="561" cy="721"/>
            </a:xfrm>
            <a:custGeom>
              <a:avLst/>
              <a:gdLst>
                <a:gd name="T0" fmla="*/ 0 w 1153"/>
                <a:gd name="T1" fmla="*/ 0 h 721"/>
                <a:gd name="T2" fmla="*/ 0 w 1153"/>
                <a:gd name="T3" fmla="*/ 720 h 721"/>
                <a:gd name="T4" fmla="*/ 1152 w 1153"/>
                <a:gd name="T5" fmla="*/ 720 h 721"/>
              </a:gdLst>
              <a:ahLst/>
              <a:cxnLst>
                <a:cxn ang="0">
                  <a:pos x="T0" y="T1"/>
                </a:cxn>
                <a:cxn ang="0">
                  <a:pos x="T2" y="T3"/>
                </a:cxn>
                <a:cxn ang="0">
                  <a:pos x="T4" y="T5"/>
                </a:cxn>
              </a:cxnLst>
              <a:rect l="0" t="0" r="r" b="b"/>
              <a:pathLst>
                <a:path w="1153" h="721">
                  <a:moveTo>
                    <a:pt x="0" y="0"/>
                  </a:moveTo>
                  <a:lnTo>
                    <a:pt x="0" y="720"/>
                  </a:lnTo>
                  <a:lnTo>
                    <a:pt x="1152" y="720"/>
                  </a:lnTo>
                </a:path>
              </a:pathLst>
            </a:custGeom>
            <a:noFill/>
            <a:ln w="50800" cap="rnd"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 name="Rectangle 4">
              <a:extLst>
                <a:ext uri="{FF2B5EF4-FFF2-40B4-BE49-F238E27FC236}">
                  <a16:creationId xmlns:a16="http://schemas.microsoft.com/office/drawing/2014/main" id="{BAF23BC8-BE71-9D42-BFF7-02383C414C82}"/>
                </a:ext>
              </a:extLst>
            </p:cNvPr>
            <p:cNvSpPr>
              <a:spLocks noChangeArrowheads="1"/>
            </p:cNvSpPr>
            <p:nvPr/>
          </p:nvSpPr>
          <p:spPr bwMode="auto">
            <a:xfrm>
              <a:off x="660" y="1012"/>
              <a:ext cx="1288" cy="664"/>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sz="2400">
                  <a:latin typeface="Times New Roman" panose="02020603050405020304" pitchFamily="18" charset="0"/>
                </a:rPr>
                <a:t>Build First</a:t>
              </a:r>
            </a:p>
            <a:p>
              <a:pPr algn="ctr" eaLnBrk="0" hangingPunct="0"/>
              <a:r>
                <a:rPr lang="en-US" altLang="en-US" sz="2400">
                  <a:latin typeface="Times New Roman" panose="02020603050405020304" pitchFamily="18" charset="0"/>
                </a:rPr>
                <a:t>Version</a:t>
              </a:r>
            </a:p>
          </p:txBody>
        </p:sp>
        <p:sp>
          <p:nvSpPr>
            <p:cNvPr id="26" name="Rectangle 5">
              <a:extLst>
                <a:ext uri="{FF2B5EF4-FFF2-40B4-BE49-F238E27FC236}">
                  <a16:creationId xmlns:a16="http://schemas.microsoft.com/office/drawing/2014/main" id="{A4D4A2C2-0FDF-7646-82C4-9B1001F9C614}"/>
                </a:ext>
              </a:extLst>
            </p:cNvPr>
            <p:cNvSpPr>
              <a:spLocks noChangeArrowheads="1"/>
            </p:cNvSpPr>
            <p:nvPr/>
          </p:nvSpPr>
          <p:spPr bwMode="auto">
            <a:xfrm>
              <a:off x="3988" y="3508"/>
              <a:ext cx="1720" cy="376"/>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sz="2400">
                  <a:latin typeface="Times New Roman" panose="02020603050405020304" pitchFamily="18" charset="0"/>
                </a:rPr>
                <a:t>Retirement</a:t>
              </a:r>
            </a:p>
          </p:txBody>
        </p:sp>
        <p:sp>
          <p:nvSpPr>
            <p:cNvPr id="27" name="Line 6">
              <a:extLst>
                <a:ext uri="{FF2B5EF4-FFF2-40B4-BE49-F238E27FC236}">
                  <a16:creationId xmlns:a16="http://schemas.microsoft.com/office/drawing/2014/main" id="{FD47BA9B-3032-BF4E-B214-FDD7A7E9633A}"/>
                </a:ext>
              </a:extLst>
            </p:cNvPr>
            <p:cNvSpPr>
              <a:spLocks noChangeShapeType="1"/>
            </p:cNvSpPr>
            <p:nvPr/>
          </p:nvSpPr>
          <p:spPr bwMode="auto">
            <a:xfrm>
              <a:off x="4848" y="2992"/>
              <a:ext cx="0" cy="496"/>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8" name="Rectangle 7">
              <a:extLst>
                <a:ext uri="{FF2B5EF4-FFF2-40B4-BE49-F238E27FC236}">
                  <a16:creationId xmlns:a16="http://schemas.microsoft.com/office/drawing/2014/main" id="{C6B692E5-B6B5-7C4D-8D97-EFB6B404BA1F}"/>
                </a:ext>
              </a:extLst>
            </p:cNvPr>
            <p:cNvSpPr>
              <a:spLocks noChangeArrowheads="1"/>
            </p:cNvSpPr>
            <p:nvPr/>
          </p:nvSpPr>
          <p:spPr bwMode="auto">
            <a:xfrm>
              <a:off x="3988" y="2740"/>
              <a:ext cx="1720" cy="424"/>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sz="2400">
                  <a:latin typeface="Times New Roman" panose="02020603050405020304" pitchFamily="18" charset="0"/>
                </a:rPr>
                <a:t>Operations</a:t>
              </a:r>
            </a:p>
          </p:txBody>
        </p:sp>
        <p:sp>
          <p:nvSpPr>
            <p:cNvPr id="29" name="Freeform 8">
              <a:extLst>
                <a:ext uri="{FF2B5EF4-FFF2-40B4-BE49-F238E27FC236}">
                  <a16:creationId xmlns:a16="http://schemas.microsoft.com/office/drawing/2014/main" id="{A5B623E5-D46F-8743-96B6-CC9189ACCA6B}"/>
                </a:ext>
              </a:extLst>
            </p:cNvPr>
            <p:cNvSpPr>
              <a:spLocks/>
            </p:cNvSpPr>
            <p:nvPr/>
          </p:nvSpPr>
          <p:spPr bwMode="auto">
            <a:xfrm>
              <a:off x="2784" y="2256"/>
              <a:ext cx="1153" cy="721"/>
            </a:xfrm>
            <a:custGeom>
              <a:avLst/>
              <a:gdLst>
                <a:gd name="T0" fmla="*/ 0 w 1153"/>
                <a:gd name="T1" fmla="*/ 0 h 721"/>
                <a:gd name="T2" fmla="*/ 0 w 1153"/>
                <a:gd name="T3" fmla="*/ 720 h 721"/>
                <a:gd name="T4" fmla="*/ 1152 w 1153"/>
                <a:gd name="T5" fmla="*/ 720 h 721"/>
              </a:gdLst>
              <a:ahLst/>
              <a:cxnLst>
                <a:cxn ang="0">
                  <a:pos x="T0" y="T1"/>
                </a:cxn>
                <a:cxn ang="0">
                  <a:pos x="T2" y="T3"/>
                </a:cxn>
                <a:cxn ang="0">
                  <a:pos x="T4" y="T5"/>
                </a:cxn>
              </a:cxnLst>
              <a:rect l="0" t="0" r="r" b="b"/>
              <a:pathLst>
                <a:path w="1153" h="721">
                  <a:moveTo>
                    <a:pt x="0" y="0"/>
                  </a:moveTo>
                  <a:lnTo>
                    <a:pt x="0" y="720"/>
                  </a:lnTo>
                  <a:lnTo>
                    <a:pt x="1152" y="720"/>
                  </a:lnTo>
                </a:path>
              </a:pathLst>
            </a:custGeom>
            <a:noFill/>
            <a:ln w="50800" cap="rnd"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 name="Rectangle 9">
              <a:extLst>
                <a:ext uri="{FF2B5EF4-FFF2-40B4-BE49-F238E27FC236}">
                  <a16:creationId xmlns:a16="http://schemas.microsoft.com/office/drawing/2014/main" id="{6D60E9C6-3395-5E45-A062-D6F50668AC2D}"/>
                </a:ext>
              </a:extLst>
            </p:cNvPr>
            <p:cNvSpPr>
              <a:spLocks noChangeArrowheads="1"/>
            </p:cNvSpPr>
            <p:nvPr/>
          </p:nvSpPr>
          <p:spPr bwMode="auto">
            <a:xfrm>
              <a:off x="1972" y="1828"/>
              <a:ext cx="1816" cy="664"/>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sz="2400" dirty="0">
                  <a:latin typeface="Times New Roman" panose="02020603050405020304" pitchFamily="18" charset="0"/>
                </a:rPr>
                <a:t>Modify until</a:t>
              </a:r>
            </a:p>
            <a:p>
              <a:pPr algn="ctr" eaLnBrk="0" hangingPunct="0"/>
              <a:r>
                <a:rPr lang="en-US" altLang="en-US" sz="2400" dirty="0">
                  <a:latin typeface="Times New Roman" panose="02020603050405020304" pitchFamily="18" charset="0"/>
                </a:rPr>
                <a:t>Customer satisfied</a:t>
              </a:r>
            </a:p>
          </p:txBody>
        </p:sp>
        <p:sp>
          <p:nvSpPr>
            <p:cNvPr id="31" name="Freeform 10">
              <a:extLst>
                <a:ext uri="{FF2B5EF4-FFF2-40B4-BE49-F238E27FC236}">
                  <a16:creationId xmlns:a16="http://schemas.microsoft.com/office/drawing/2014/main" id="{5BC95F33-D47F-A04E-A962-FD8DBF3EF8A1}"/>
                </a:ext>
              </a:extLst>
            </p:cNvPr>
            <p:cNvSpPr>
              <a:spLocks/>
            </p:cNvSpPr>
            <p:nvPr/>
          </p:nvSpPr>
          <p:spPr bwMode="auto">
            <a:xfrm>
              <a:off x="3552" y="2352"/>
              <a:ext cx="577" cy="289"/>
            </a:xfrm>
            <a:custGeom>
              <a:avLst/>
              <a:gdLst>
                <a:gd name="T0" fmla="*/ 0 w 577"/>
                <a:gd name="T1" fmla="*/ 144 h 289"/>
                <a:gd name="T2" fmla="*/ 0 w 577"/>
                <a:gd name="T3" fmla="*/ 288 h 289"/>
                <a:gd name="T4" fmla="*/ 576 w 577"/>
                <a:gd name="T5" fmla="*/ 288 h 289"/>
                <a:gd name="T6" fmla="*/ 576 w 577"/>
                <a:gd name="T7" fmla="*/ 0 h 289"/>
                <a:gd name="T8" fmla="*/ 240 w 577"/>
                <a:gd name="T9" fmla="*/ 0 h 289"/>
              </a:gdLst>
              <a:ahLst/>
              <a:cxnLst>
                <a:cxn ang="0">
                  <a:pos x="T0" y="T1"/>
                </a:cxn>
                <a:cxn ang="0">
                  <a:pos x="T2" y="T3"/>
                </a:cxn>
                <a:cxn ang="0">
                  <a:pos x="T4" y="T5"/>
                </a:cxn>
                <a:cxn ang="0">
                  <a:pos x="T6" y="T7"/>
                </a:cxn>
                <a:cxn ang="0">
                  <a:pos x="T8" y="T9"/>
                </a:cxn>
              </a:cxnLst>
              <a:rect l="0" t="0" r="r" b="b"/>
              <a:pathLst>
                <a:path w="577" h="289">
                  <a:moveTo>
                    <a:pt x="0" y="144"/>
                  </a:moveTo>
                  <a:lnTo>
                    <a:pt x="0" y="288"/>
                  </a:lnTo>
                  <a:lnTo>
                    <a:pt x="576" y="288"/>
                  </a:lnTo>
                  <a:lnTo>
                    <a:pt x="576" y="0"/>
                  </a:lnTo>
                  <a:lnTo>
                    <a:pt x="240" y="0"/>
                  </a:lnTo>
                </a:path>
              </a:pathLst>
            </a:custGeom>
            <a:noFill/>
            <a:ln w="12700" cap="rnd"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2" name="Freeform 11">
              <a:extLst>
                <a:ext uri="{FF2B5EF4-FFF2-40B4-BE49-F238E27FC236}">
                  <a16:creationId xmlns:a16="http://schemas.microsoft.com/office/drawing/2014/main" id="{022C5010-AE86-7E40-9E5D-D4B5C46263B0}"/>
                </a:ext>
              </a:extLst>
            </p:cNvPr>
            <p:cNvSpPr>
              <a:spLocks/>
            </p:cNvSpPr>
            <p:nvPr/>
          </p:nvSpPr>
          <p:spPr bwMode="auto">
            <a:xfrm>
              <a:off x="3792" y="2064"/>
              <a:ext cx="1009" cy="673"/>
            </a:xfrm>
            <a:custGeom>
              <a:avLst/>
              <a:gdLst>
                <a:gd name="T0" fmla="*/ 1008 w 1009"/>
                <a:gd name="T1" fmla="*/ 672 h 673"/>
                <a:gd name="T2" fmla="*/ 1008 w 1009"/>
                <a:gd name="T3" fmla="*/ 0 h 673"/>
                <a:gd name="T4" fmla="*/ 0 w 1009"/>
                <a:gd name="T5" fmla="*/ 0 h 673"/>
              </a:gdLst>
              <a:ahLst/>
              <a:cxnLst>
                <a:cxn ang="0">
                  <a:pos x="T0" y="T1"/>
                </a:cxn>
                <a:cxn ang="0">
                  <a:pos x="T2" y="T3"/>
                </a:cxn>
                <a:cxn ang="0">
                  <a:pos x="T4" y="T5"/>
                </a:cxn>
              </a:cxnLst>
              <a:rect l="0" t="0" r="r" b="b"/>
              <a:pathLst>
                <a:path w="1009" h="673">
                  <a:moveTo>
                    <a:pt x="1008" y="672"/>
                  </a:moveTo>
                  <a:lnTo>
                    <a:pt x="1008" y="0"/>
                  </a:lnTo>
                  <a:lnTo>
                    <a:pt x="0" y="0"/>
                  </a:lnTo>
                </a:path>
              </a:pathLst>
            </a:custGeom>
            <a:noFill/>
            <a:ln w="50800" cap="rnd" cmpd="sng">
              <a:solidFill>
                <a:schemeClr val="tx1"/>
              </a:solidFill>
              <a:prstDash val="dash"/>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Tree>
    <p:extLst>
      <p:ext uri="{BB962C8B-B14F-4D97-AF65-F5344CB8AC3E}">
        <p14:creationId xmlns:p14="http://schemas.microsoft.com/office/powerpoint/2010/main" val="32881885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B379A6-6B8D-FF40-B716-C7871F625782}"/>
              </a:ext>
            </a:extLst>
          </p:cNvPr>
          <p:cNvSpPr>
            <a:spLocks noGrp="1"/>
          </p:cNvSpPr>
          <p:nvPr>
            <p:ph type="title"/>
          </p:nvPr>
        </p:nvSpPr>
        <p:spPr/>
        <p:txBody>
          <a:bodyPr/>
          <a:lstStyle/>
          <a:p>
            <a:r>
              <a:rPr lang="en-US" dirty="0"/>
              <a:t>A brief history of software planning</a:t>
            </a:r>
          </a:p>
        </p:txBody>
      </p:sp>
      <p:sp>
        <p:nvSpPr>
          <p:cNvPr id="4" name="Slide Number Placeholder 3">
            <a:extLst>
              <a:ext uri="{FF2B5EF4-FFF2-40B4-BE49-F238E27FC236}">
                <a16:creationId xmlns:a16="http://schemas.microsoft.com/office/drawing/2014/main" id="{A3D68813-4FFC-5F4F-8584-9D86D9D9AB37}"/>
              </a:ext>
            </a:extLst>
          </p:cNvPr>
          <p:cNvSpPr>
            <a:spLocks noGrp="1"/>
          </p:cNvSpPr>
          <p:nvPr>
            <p:ph type="sldNum" sz="quarter" idx="12"/>
          </p:nvPr>
        </p:nvSpPr>
        <p:spPr/>
        <p:txBody>
          <a:bodyPr/>
          <a:lstStyle/>
          <a:p>
            <a:fld id="{20F37917-FD3A-4669-9018-DA04BCDD3D75}" type="slidenum">
              <a:rPr lang="en-US" smtClean="0"/>
              <a:t>5</a:t>
            </a:fld>
            <a:endParaRPr lang="en-US"/>
          </a:p>
        </p:txBody>
      </p:sp>
      <p:grpSp>
        <p:nvGrpSpPr>
          <p:cNvPr id="20" name="Image">
            <a:extLst>
              <a:ext uri="{FF2B5EF4-FFF2-40B4-BE49-F238E27FC236}">
                <a16:creationId xmlns:a16="http://schemas.microsoft.com/office/drawing/2014/main" id="{D91418EE-631B-1741-8F05-9B9A7C906D01}"/>
              </a:ext>
            </a:extLst>
          </p:cNvPr>
          <p:cNvGrpSpPr/>
          <p:nvPr/>
        </p:nvGrpSpPr>
        <p:grpSpPr>
          <a:xfrm>
            <a:off x="6096000" y="2654299"/>
            <a:ext cx="2527301" cy="3702051"/>
            <a:chOff x="0" y="0"/>
            <a:chExt cx="5054600" cy="7404100"/>
          </a:xfrm>
        </p:grpSpPr>
        <p:pic>
          <p:nvPicPr>
            <p:cNvPr id="21" name="Image" descr="Image">
              <a:extLst>
                <a:ext uri="{FF2B5EF4-FFF2-40B4-BE49-F238E27FC236}">
                  <a16:creationId xmlns:a16="http://schemas.microsoft.com/office/drawing/2014/main" id="{F8B4CEAC-2CE4-C145-B84F-AD5D04FA3E70}"/>
                </a:ext>
              </a:extLst>
            </p:cNvPr>
            <p:cNvPicPr>
              <a:picLocks noChangeAspect="1"/>
            </p:cNvPicPr>
            <p:nvPr/>
          </p:nvPicPr>
          <p:blipFill>
            <a:blip r:embed="rId3"/>
            <a:stretch>
              <a:fillRect/>
            </a:stretch>
          </p:blipFill>
          <p:spPr>
            <a:xfrm>
              <a:off x="127000" y="88900"/>
              <a:ext cx="4800600" cy="7073900"/>
            </a:xfrm>
            <a:prstGeom prst="rect">
              <a:avLst/>
            </a:prstGeom>
            <a:ln>
              <a:noFill/>
            </a:ln>
            <a:effectLst/>
          </p:spPr>
        </p:pic>
        <p:pic>
          <p:nvPicPr>
            <p:cNvPr id="22" name="Image" descr="Image">
              <a:extLst>
                <a:ext uri="{FF2B5EF4-FFF2-40B4-BE49-F238E27FC236}">
                  <a16:creationId xmlns:a16="http://schemas.microsoft.com/office/drawing/2014/main" id="{E6A04EA2-CA45-394A-8003-28CCF5B00AB5}"/>
                </a:ext>
              </a:extLst>
            </p:cNvPr>
            <p:cNvPicPr>
              <a:picLocks/>
            </p:cNvPicPr>
            <p:nvPr/>
          </p:nvPicPr>
          <p:blipFill>
            <a:blip r:embed="rId4"/>
            <a:stretch>
              <a:fillRect/>
            </a:stretch>
          </p:blipFill>
          <p:spPr>
            <a:xfrm>
              <a:off x="0" y="0"/>
              <a:ext cx="5054600" cy="7404100"/>
            </a:xfrm>
            <a:prstGeom prst="rect">
              <a:avLst/>
            </a:prstGeom>
            <a:effectLst/>
          </p:spPr>
        </p:pic>
      </p:grpSp>
      <p:sp>
        <p:nvSpPr>
          <p:cNvPr id="23" name="Software was very inefficient…">
            <a:extLst>
              <a:ext uri="{FF2B5EF4-FFF2-40B4-BE49-F238E27FC236}">
                <a16:creationId xmlns:a16="http://schemas.microsoft.com/office/drawing/2014/main" id="{1D9AD051-03EA-0644-894A-09CF71BCB156}"/>
              </a:ext>
            </a:extLst>
          </p:cNvPr>
          <p:cNvSpPr txBox="1"/>
          <p:nvPr/>
        </p:nvSpPr>
        <p:spPr>
          <a:xfrm>
            <a:off x="606808" y="2440962"/>
            <a:ext cx="4774577" cy="120545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pPr marL="76200" indent="-76200" algn="l" defTabSz="228600">
              <a:buSzPct val="123000"/>
              <a:buChar char="•"/>
              <a:defRPr sz="3000">
                <a:solidFill>
                  <a:srgbClr val="000000"/>
                </a:solidFill>
                <a:latin typeface="Helvetica"/>
                <a:ea typeface="Helvetica"/>
                <a:cs typeface="Helvetica"/>
                <a:sym typeface="Helvetica"/>
              </a:defRPr>
            </a:pPr>
            <a:r>
              <a:rPr sz="1500" dirty="0">
                <a:latin typeface="Calibri" panose="020F0502020204030204" pitchFamily="34" charset="0"/>
                <a:cs typeface="Calibri" panose="020F0502020204030204" pitchFamily="34" charset="0"/>
              </a:rPr>
              <a:t>Software was very inefficient</a:t>
            </a:r>
          </a:p>
          <a:p>
            <a:pPr marL="76200" indent="-76200" algn="l" defTabSz="228600">
              <a:buSzPct val="123000"/>
              <a:buChar char="•"/>
              <a:defRPr sz="3000">
                <a:solidFill>
                  <a:srgbClr val="000000"/>
                </a:solidFill>
                <a:latin typeface="Helvetica"/>
                <a:ea typeface="Helvetica"/>
                <a:cs typeface="Helvetica"/>
                <a:sym typeface="Helvetica"/>
              </a:defRPr>
            </a:pPr>
            <a:r>
              <a:rPr sz="1500" dirty="0">
                <a:latin typeface="Calibri" panose="020F0502020204030204" pitchFamily="34" charset="0"/>
                <a:cs typeface="Calibri" panose="020F0502020204030204" pitchFamily="34" charset="0"/>
              </a:rPr>
              <a:t>Software was of low quality</a:t>
            </a:r>
          </a:p>
          <a:p>
            <a:pPr marL="76200" indent="-76200" algn="l" defTabSz="228600">
              <a:buSzPct val="123000"/>
              <a:buChar char="•"/>
              <a:defRPr sz="3000">
                <a:solidFill>
                  <a:srgbClr val="000000"/>
                </a:solidFill>
                <a:latin typeface="Helvetica"/>
                <a:ea typeface="Helvetica"/>
                <a:cs typeface="Helvetica"/>
                <a:sym typeface="Helvetica"/>
              </a:defRPr>
            </a:pPr>
            <a:r>
              <a:rPr sz="1500" dirty="0">
                <a:latin typeface="Calibri" panose="020F0502020204030204" pitchFamily="34" charset="0"/>
                <a:cs typeface="Calibri" panose="020F0502020204030204" pitchFamily="34" charset="0"/>
              </a:rPr>
              <a:t>Software often did not meet requirements</a:t>
            </a:r>
          </a:p>
          <a:p>
            <a:pPr marL="76200" indent="-76200" algn="l" defTabSz="228600">
              <a:buSzPct val="123000"/>
              <a:buChar char="•"/>
              <a:defRPr sz="3000">
                <a:solidFill>
                  <a:srgbClr val="000000"/>
                </a:solidFill>
                <a:latin typeface="Helvetica"/>
                <a:ea typeface="Helvetica"/>
                <a:cs typeface="Helvetica"/>
                <a:sym typeface="Helvetica"/>
              </a:defRPr>
            </a:pPr>
            <a:r>
              <a:rPr sz="1500" dirty="0">
                <a:latin typeface="Calibri" panose="020F0502020204030204" pitchFamily="34" charset="0"/>
                <a:cs typeface="Calibri" panose="020F0502020204030204" pitchFamily="34" charset="0"/>
              </a:rPr>
              <a:t>Projects were unmanageable and code difficult to maintain</a:t>
            </a:r>
          </a:p>
          <a:p>
            <a:pPr marL="76200" indent="-76200" algn="l" defTabSz="228600">
              <a:buSzPct val="123000"/>
              <a:buChar char="•"/>
              <a:defRPr sz="3000">
                <a:solidFill>
                  <a:srgbClr val="000000"/>
                </a:solidFill>
                <a:latin typeface="Helvetica"/>
                <a:ea typeface="Helvetica"/>
                <a:cs typeface="Helvetica"/>
                <a:sym typeface="Helvetica"/>
              </a:defRPr>
            </a:pPr>
            <a:r>
              <a:rPr sz="1500" dirty="0">
                <a:latin typeface="Calibri" panose="020F0502020204030204" pitchFamily="34" charset="0"/>
                <a:cs typeface="Calibri" panose="020F0502020204030204" pitchFamily="34" charset="0"/>
              </a:rPr>
              <a:t>Software was never delivered</a:t>
            </a:r>
          </a:p>
        </p:txBody>
      </p:sp>
      <p:pic>
        <p:nvPicPr>
          <p:cNvPr id="24" name="Image" descr="Image">
            <a:extLst>
              <a:ext uri="{FF2B5EF4-FFF2-40B4-BE49-F238E27FC236}">
                <a16:creationId xmlns:a16="http://schemas.microsoft.com/office/drawing/2014/main" id="{D7AEDDE5-24AC-A947-A8C0-2AB52174A52B}"/>
              </a:ext>
            </a:extLst>
          </p:cNvPr>
          <p:cNvPicPr>
            <a:picLocks noChangeAspect="1"/>
          </p:cNvPicPr>
          <p:nvPr/>
        </p:nvPicPr>
        <p:blipFill>
          <a:blip r:embed="rId5"/>
          <a:stretch>
            <a:fillRect/>
          </a:stretch>
        </p:blipFill>
        <p:spPr>
          <a:xfrm>
            <a:off x="605149" y="3695389"/>
            <a:ext cx="3665350" cy="2492439"/>
          </a:xfrm>
          <a:prstGeom prst="rect">
            <a:avLst/>
          </a:prstGeom>
          <a:ln w="12700">
            <a:miter lim="400000"/>
          </a:ln>
        </p:spPr>
      </p:pic>
      <p:sp>
        <p:nvSpPr>
          <p:cNvPr id="25" name="A call to action: We must study how to build software">
            <a:extLst>
              <a:ext uri="{FF2B5EF4-FFF2-40B4-BE49-F238E27FC236}">
                <a16:creationId xmlns:a16="http://schemas.microsoft.com/office/drawing/2014/main" id="{D325F4EC-480D-2542-90C8-A442691DED6E}"/>
              </a:ext>
            </a:extLst>
          </p:cNvPr>
          <p:cNvSpPr txBox="1"/>
          <p:nvPr/>
        </p:nvSpPr>
        <p:spPr>
          <a:xfrm>
            <a:off x="9528857" y="3641244"/>
            <a:ext cx="1978690" cy="79611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p>
            <a:pPr>
              <a:lnSpc>
                <a:spcPct val="80000"/>
              </a:lnSpc>
              <a:defRPr sz="4000" spc="-79">
                <a:solidFill>
                  <a:srgbClr val="000000"/>
                </a:solidFill>
                <a:latin typeface="Helvetica Neue Medium"/>
                <a:ea typeface="Helvetica Neue Medium"/>
                <a:cs typeface="Helvetica Neue Medium"/>
                <a:sym typeface="Helvetica Neue Medium"/>
              </a:defRPr>
            </a:pPr>
            <a:r>
              <a:rPr sz="2000" dirty="0">
                <a:latin typeface="Calibri" panose="020F0502020204030204" pitchFamily="34" charset="0"/>
                <a:cs typeface="Calibri" panose="020F0502020204030204" pitchFamily="34" charset="0"/>
              </a:rPr>
              <a:t>A call to action: We must study </a:t>
            </a:r>
            <a:r>
              <a:rPr sz="2000" i="1" dirty="0">
                <a:latin typeface="Calibri" panose="020F0502020204030204" pitchFamily="34" charset="0"/>
                <a:cs typeface="Calibri" panose="020F0502020204030204" pitchFamily="34" charset="0"/>
              </a:rPr>
              <a:t>how to build software</a:t>
            </a:r>
          </a:p>
        </p:txBody>
      </p:sp>
      <p:sp>
        <p:nvSpPr>
          <p:cNvPr id="26" name="NATO conference on Software Engineering + Outcomes">
            <a:extLst>
              <a:ext uri="{FF2B5EF4-FFF2-40B4-BE49-F238E27FC236}">
                <a16:creationId xmlns:a16="http://schemas.microsoft.com/office/drawing/2014/main" id="{4250E97A-3820-FD44-8B07-D899F55C66B7}"/>
              </a:ext>
            </a:extLst>
          </p:cNvPr>
          <p:cNvSpPr txBox="1">
            <a:spLocks/>
          </p:cNvSpPr>
          <p:nvPr/>
        </p:nvSpPr>
        <p:spPr>
          <a:xfrm>
            <a:off x="605149" y="1741898"/>
            <a:ext cx="10985500" cy="46739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latin typeface="Calibri" panose="020F0502020204030204" pitchFamily="34" charset="0"/>
                <a:cs typeface="Calibri" panose="020F0502020204030204" pitchFamily="34" charset="0"/>
              </a:rPr>
              <a:t>NATO conference on Software Engineering + Outcomes</a:t>
            </a:r>
          </a:p>
        </p:txBody>
      </p:sp>
    </p:spTree>
    <p:extLst>
      <p:ext uri="{BB962C8B-B14F-4D97-AF65-F5344CB8AC3E}">
        <p14:creationId xmlns:p14="http://schemas.microsoft.com/office/powerpoint/2010/main" val="3993629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47409-E512-FF4B-984E-877C3160BCD6}"/>
              </a:ext>
            </a:extLst>
          </p:cNvPr>
          <p:cNvSpPr>
            <a:spLocks noGrp="1"/>
          </p:cNvSpPr>
          <p:nvPr>
            <p:ph type="title"/>
          </p:nvPr>
        </p:nvSpPr>
        <p:spPr/>
        <p:txBody>
          <a:bodyPr/>
          <a:lstStyle/>
          <a:p>
            <a:r>
              <a:rPr lang="en-US" dirty="0">
                <a:cs typeface="Verdana" panose="020B0604030504040204" pitchFamily="34" charset="0"/>
              </a:rPr>
              <a:t>Software Process: Waterfall (~1970)</a:t>
            </a:r>
          </a:p>
        </p:txBody>
      </p:sp>
      <p:sp>
        <p:nvSpPr>
          <p:cNvPr id="4" name="Slide Number Placeholder 3">
            <a:extLst>
              <a:ext uri="{FF2B5EF4-FFF2-40B4-BE49-F238E27FC236}">
                <a16:creationId xmlns:a16="http://schemas.microsoft.com/office/drawing/2014/main" id="{8F22C870-8C88-1E47-AA1C-A4DE9681BAA5}"/>
              </a:ext>
            </a:extLst>
          </p:cNvPr>
          <p:cNvSpPr>
            <a:spLocks noGrp="1"/>
          </p:cNvSpPr>
          <p:nvPr>
            <p:ph type="sldNum" sz="quarter" idx="12"/>
          </p:nvPr>
        </p:nvSpPr>
        <p:spPr/>
        <p:txBody>
          <a:bodyPr/>
          <a:lstStyle/>
          <a:p>
            <a:fld id="{20F37917-FD3A-4669-9018-DA04BCDD3D75}" type="slidenum">
              <a:rPr lang="en-US" smtClean="0">
                <a:latin typeface="Calibri" panose="020F0502020204030204" pitchFamily="34" charset="0"/>
                <a:cs typeface="Calibri" panose="020F0502020204030204" pitchFamily="34" charset="0"/>
              </a:rPr>
              <a:t>6</a:t>
            </a:fld>
            <a:endParaRPr lang="en-US">
              <a:latin typeface="Calibri" panose="020F0502020204030204" pitchFamily="34" charset="0"/>
              <a:cs typeface="Calibri" panose="020F0502020204030204" pitchFamily="34" charset="0"/>
            </a:endParaRPr>
          </a:p>
        </p:txBody>
      </p:sp>
      <p:sp>
        <p:nvSpPr>
          <p:cNvPr id="24" name="TextBox 23">
            <a:extLst>
              <a:ext uri="{FF2B5EF4-FFF2-40B4-BE49-F238E27FC236}">
                <a16:creationId xmlns:a16="http://schemas.microsoft.com/office/drawing/2014/main" id="{2BC2B45E-B715-E441-81DE-D9273F563B0D}"/>
              </a:ext>
            </a:extLst>
          </p:cNvPr>
          <p:cNvSpPr txBox="1"/>
          <p:nvPr/>
        </p:nvSpPr>
        <p:spPr>
          <a:xfrm>
            <a:off x="6799659" y="1729176"/>
            <a:ext cx="4554141" cy="39805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algn="l"/>
            <a:r>
              <a:rPr lang="en-US" sz="2118" b="1" i="1" dirty="0">
                <a:solidFill>
                  <a:srgbClr val="FF0000"/>
                </a:solidFill>
                <a:latin typeface="Calibri" panose="020F0502020204030204" pitchFamily="34" charset="0"/>
                <a:cs typeface="Calibri" panose="020F0502020204030204" pitchFamily="34" charset="0"/>
              </a:rPr>
              <a:t>systematic, sequential </a:t>
            </a:r>
            <a:r>
              <a:rPr lang="en-US" sz="2118" dirty="0">
                <a:latin typeface="Calibri" panose="020F0502020204030204" pitchFamily="34" charset="0"/>
                <a:cs typeface="Calibri" panose="020F0502020204030204" pitchFamily="34" charset="0"/>
              </a:rPr>
              <a:t>approach</a:t>
            </a:r>
          </a:p>
        </p:txBody>
      </p:sp>
      <p:sp>
        <p:nvSpPr>
          <p:cNvPr id="25" name="TextBox 24">
            <a:extLst>
              <a:ext uri="{FF2B5EF4-FFF2-40B4-BE49-F238E27FC236}">
                <a16:creationId xmlns:a16="http://schemas.microsoft.com/office/drawing/2014/main" id="{1D146B62-8FAD-2641-BF52-E758247B9606}"/>
              </a:ext>
            </a:extLst>
          </p:cNvPr>
          <p:cNvSpPr txBox="1"/>
          <p:nvPr/>
        </p:nvSpPr>
        <p:spPr>
          <a:xfrm>
            <a:off x="6799659" y="2150602"/>
            <a:ext cx="4554141" cy="72398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algn="l"/>
            <a:r>
              <a:rPr lang="en-US" sz="2118" i="1" dirty="0">
                <a:solidFill>
                  <a:srgbClr val="FF0000"/>
                </a:solidFill>
                <a:latin typeface="Calibri" panose="020F0502020204030204" pitchFamily="34" charset="0"/>
                <a:cs typeface="Calibri" panose="020F0502020204030204" pitchFamily="34" charset="0"/>
              </a:rPr>
              <a:t>Quality Assurance</a:t>
            </a:r>
            <a:r>
              <a:rPr lang="en-US" sz="2118" b="1" i="1" dirty="0">
                <a:solidFill>
                  <a:srgbClr val="FF0000"/>
                </a:solidFill>
                <a:latin typeface="Calibri" panose="020F0502020204030204" pitchFamily="34" charset="0"/>
                <a:cs typeface="Calibri" panose="020F0502020204030204" pitchFamily="34" charset="0"/>
              </a:rPr>
              <a:t> </a:t>
            </a:r>
            <a:r>
              <a:rPr lang="en-US" sz="2118" dirty="0">
                <a:latin typeface="Calibri" panose="020F0502020204030204" pitchFamily="34" charset="0"/>
                <a:cs typeface="Calibri" panose="020F0502020204030204" pitchFamily="34" charset="0"/>
              </a:rPr>
              <a:t>at each phase before continuing</a:t>
            </a:r>
          </a:p>
        </p:txBody>
      </p:sp>
      <p:grpSp>
        <p:nvGrpSpPr>
          <p:cNvPr id="26" name="Group 2">
            <a:extLst>
              <a:ext uri="{FF2B5EF4-FFF2-40B4-BE49-F238E27FC236}">
                <a16:creationId xmlns:a16="http://schemas.microsoft.com/office/drawing/2014/main" id="{080BDFB9-CAC9-1B45-9C90-9A3CAD5B9AE1}"/>
              </a:ext>
            </a:extLst>
          </p:cNvPr>
          <p:cNvGrpSpPr>
            <a:grpSpLocks/>
          </p:cNvGrpSpPr>
          <p:nvPr/>
        </p:nvGrpSpPr>
        <p:grpSpPr bwMode="auto">
          <a:xfrm>
            <a:off x="1515581" y="1646634"/>
            <a:ext cx="8736013" cy="4406900"/>
            <a:chOff x="485" y="1091"/>
            <a:chExt cx="5080" cy="2776"/>
          </a:xfrm>
        </p:grpSpPr>
        <p:grpSp>
          <p:nvGrpSpPr>
            <p:cNvPr id="27" name="Group 3">
              <a:extLst>
                <a:ext uri="{FF2B5EF4-FFF2-40B4-BE49-F238E27FC236}">
                  <a16:creationId xmlns:a16="http://schemas.microsoft.com/office/drawing/2014/main" id="{FF65F963-7BC1-5043-9432-16C469E8CC07}"/>
                </a:ext>
              </a:extLst>
            </p:cNvPr>
            <p:cNvGrpSpPr>
              <a:grpSpLocks/>
            </p:cNvGrpSpPr>
            <p:nvPr/>
          </p:nvGrpSpPr>
          <p:grpSpPr bwMode="auto">
            <a:xfrm>
              <a:off x="485" y="1091"/>
              <a:ext cx="1144" cy="664"/>
              <a:chOff x="244" y="1204"/>
              <a:chExt cx="1144" cy="664"/>
            </a:xfrm>
          </p:grpSpPr>
          <p:sp>
            <p:nvSpPr>
              <p:cNvPr id="40" name="Rectangle 4">
                <a:extLst>
                  <a:ext uri="{FF2B5EF4-FFF2-40B4-BE49-F238E27FC236}">
                    <a16:creationId xmlns:a16="http://schemas.microsoft.com/office/drawing/2014/main" id="{231E0A7E-1511-C540-9B53-D745EEC244D1}"/>
                  </a:ext>
                </a:extLst>
              </p:cNvPr>
              <p:cNvSpPr>
                <a:spLocks noChangeArrowheads="1"/>
              </p:cNvSpPr>
              <p:nvPr/>
            </p:nvSpPr>
            <p:spPr bwMode="auto">
              <a:xfrm>
                <a:off x="244" y="1204"/>
                <a:ext cx="1144" cy="328"/>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a:latin typeface="Verdana" panose="020B0604030504040204" pitchFamily="34" charset="0"/>
                    <a:ea typeface="Verdana" panose="020B0604030504040204" pitchFamily="34" charset="0"/>
                    <a:cs typeface="Verdana" panose="020B0604030504040204" pitchFamily="34" charset="0"/>
                  </a:rPr>
                  <a:t>Requirements</a:t>
                </a:r>
              </a:p>
            </p:txBody>
          </p:sp>
          <p:sp>
            <p:nvSpPr>
              <p:cNvPr id="41" name="Rectangle 5">
                <a:extLst>
                  <a:ext uri="{FF2B5EF4-FFF2-40B4-BE49-F238E27FC236}">
                    <a16:creationId xmlns:a16="http://schemas.microsoft.com/office/drawing/2014/main" id="{56A593E9-DD11-DF46-A42A-DDDC9A9B0C72}"/>
                  </a:ext>
                </a:extLst>
              </p:cNvPr>
              <p:cNvSpPr>
                <a:spLocks noChangeArrowheads="1"/>
              </p:cNvSpPr>
              <p:nvPr/>
            </p:nvSpPr>
            <p:spPr bwMode="auto">
              <a:xfrm>
                <a:off x="244" y="1540"/>
                <a:ext cx="1144" cy="328"/>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a:latin typeface="Verdana" panose="020B0604030504040204" pitchFamily="34" charset="0"/>
                    <a:ea typeface="Verdana" panose="020B0604030504040204" pitchFamily="34" charset="0"/>
                    <a:cs typeface="Verdana" panose="020B0604030504040204" pitchFamily="34" charset="0"/>
                  </a:rPr>
                  <a:t>Validate</a:t>
                </a:r>
              </a:p>
            </p:txBody>
          </p:sp>
        </p:grpSp>
        <p:sp>
          <p:nvSpPr>
            <p:cNvPr id="28" name="Rectangle 6">
              <a:extLst>
                <a:ext uri="{FF2B5EF4-FFF2-40B4-BE49-F238E27FC236}">
                  <a16:creationId xmlns:a16="http://schemas.microsoft.com/office/drawing/2014/main" id="{6C42552E-611A-2E48-9A46-843F09062338}"/>
                </a:ext>
              </a:extLst>
            </p:cNvPr>
            <p:cNvSpPr>
              <a:spLocks noChangeArrowheads="1"/>
            </p:cNvSpPr>
            <p:nvPr/>
          </p:nvSpPr>
          <p:spPr bwMode="auto">
            <a:xfrm>
              <a:off x="4421" y="3539"/>
              <a:ext cx="1144" cy="328"/>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a:latin typeface="Verdana" panose="020B0604030504040204" pitchFamily="34" charset="0"/>
                  <a:ea typeface="Verdana" panose="020B0604030504040204" pitchFamily="34" charset="0"/>
                  <a:cs typeface="Verdana" panose="020B0604030504040204" pitchFamily="34" charset="0"/>
                </a:rPr>
                <a:t>Retirement</a:t>
              </a:r>
            </a:p>
          </p:txBody>
        </p:sp>
        <p:sp>
          <p:nvSpPr>
            <p:cNvPr id="29" name="Rectangle 7">
              <a:extLst>
                <a:ext uri="{FF2B5EF4-FFF2-40B4-BE49-F238E27FC236}">
                  <a16:creationId xmlns:a16="http://schemas.microsoft.com/office/drawing/2014/main" id="{BB875584-2EAB-D048-89E0-01E973878804}"/>
                </a:ext>
              </a:extLst>
            </p:cNvPr>
            <p:cNvSpPr>
              <a:spLocks noChangeArrowheads="1"/>
            </p:cNvSpPr>
            <p:nvPr/>
          </p:nvSpPr>
          <p:spPr bwMode="auto">
            <a:xfrm>
              <a:off x="4421" y="3011"/>
              <a:ext cx="1144" cy="328"/>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a:latin typeface="Verdana" panose="020B0604030504040204" pitchFamily="34" charset="0"/>
                  <a:ea typeface="Verdana" panose="020B0604030504040204" pitchFamily="34" charset="0"/>
                  <a:cs typeface="Verdana" panose="020B0604030504040204" pitchFamily="34" charset="0"/>
                </a:rPr>
                <a:t>Operations</a:t>
              </a:r>
            </a:p>
          </p:txBody>
        </p:sp>
        <p:grpSp>
          <p:nvGrpSpPr>
            <p:cNvPr id="30" name="Group 8">
              <a:extLst>
                <a:ext uri="{FF2B5EF4-FFF2-40B4-BE49-F238E27FC236}">
                  <a16:creationId xmlns:a16="http://schemas.microsoft.com/office/drawing/2014/main" id="{EE0CB2DD-4727-2B44-B20F-2A137D2B454A}"/>
                </a:ext>
              </a:extLst>
            </p:cNvPr>
            <p:cNvGrpSpPr>
              <a:grpSpLocks/>
            </p:cNvGrpSpPr>
            <p:nvPr/>
          </p:nvGrpSpPr>
          <p:grpSpPr bwMode="auto">
            <a:xfrm>
              <a:off x="3309" y="2051"/>
              <a:ext cx="1144" cy="664"/>
              <a:chOff x="3316" y="2164"/>
              <a:chExt cx="1144" cy="664"/>
            </a:xfrm>
          </p:grpSpPr>
          <p:sp>
            <p:nvSpPr>
              <p:cNvPr id="38" name="Rectangle 9">
                <a:extLst>
                  <a:ext uri="{FF2B5EF4-FFF2-40B4-BE49-F238E27FC236}">
                    <a16:creationId xmlns:a16="http://schemas.microsoft.com/office/drawing/2014/main" id="{04624545-E4C8-474A-ADC7-F5823EBD6EC7}"/>
                  </a:ext>
                </a:extLst>
              </p:cNvPr>
              <p:cNvSpPr>
                <a:spLocks noChangeArrowheads="1"/>
              </p:cNvSpPr>
              <p:nvPr/>
            </p:nvSpPr>
            <p:spPr bwMode="auto">
              <a:xfrm>
                <a:off x="3316" y="2500"/>
                <a:ext cx="1144" cy="328"/>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a:latin typeface="Verdana" panose="020B0604030504040204" pitchFamily="34" charset="0"/>
                    <a:ea typeface="Verdana" panose="020B0604030504040204" pitchFamily="34" charset="0"/>
                    <a:cs typeface="Verdana" panose="020B0604030504040204" pitchFamily="34" charset="0"/>
                  </a:rPr>
                  <a:t>Test</a:t>
                </a:r>
              </a:p>
            </p:txBody>
          </p:sp>
          <p:sp>
            <p:nvSpPr>
              <p:cNvPr id="39" name="Rectangle 10">
                <a:extLst>
                  <a:ext uri="{FF2B5EF4-FFF2-40B4-BE49-F238E27FC236}">
                    <a16:creationId xmlns:a16="http://schemas.microsoft.com/office/drawing/2014/main" id="{12FD8BAA-6B31-4B4F-986D-B81A41533DF3}"/>
                  </a:ext>
                </a:extLst>
              </p:cNvPr>
              <p:cNvSpPr>
                <a:spLocks noChangeArrowheads="1"/>
              </p:cNvSpPr>
              <p:nvPr/>
            </p:nvSpPr>
            <p:spPr bwMode="auto">
              <a:xfrm>
                <a:off x="3316" y="2164"/>
                <a:ext cx="1144" cy="328"/>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a:latin typeface="Verdana" panose="020B0604030504040204" pitchFamily="34" charset="0"/>
                    <a:ea typeface="Verdana" panose="020B0604030504040204" pitchFamily="34" charset="0"/>
                    <a:cs typeface="Verdana" panose="020B0604030504040204" pitchFamily="34" charset="0"/>
                  </a:rPr>
                  <a:t>Implementation</a:t>
                </a:r>
              </a:p>
            </p:txBody>
          </p:sp>
        </p:grpSp>
        <p:grpSp>
          <p:nvGrpSpPr>
            <p:cNvPr id="31" name="Group 11">
              <a:extLst>
                <a:ext uri="{FF2B5EF4-FFF2-40B4-BE49-F238E27FC236}">
                  <a16:creationId xmlns:a16="http://schemas.microsoft.com/office/drawing/2014/main" id="{B7C88E35-0663-0F49-91D1-36A6FB2A5644}"/>
                </a:ext>
              </a:extLst>
            </p:cNvPr>
            <p:cNvGrpSpPr>
              <a:grpSpLocks/>
            </p:cNvGrpSpPr>
            <p:nvPr/>
          </p:nvGrpSpPr>
          <p:grpSpPr bwMode="auto">
            <a:xfrm>
              <a:off x="1781" y="1571"/>
              <a:ext cx="1144" cy="664"/>
              <a:chOff x="1780" y="1684"/>
              <a:chExt cx="1144" cy="664"/>
            </a:xfrm>
          </p:grpSpPr>
          <p:sp>
            <p:nvSpPr>
              <p:cNvPr id="36" name="Rectangle 12">
                <a:extLst>
                  <a:ext uri="{FF2B5EF4-FFF2-40B4-BE49-F238E27FC236}">
                    <a16:creationId xmlns:a16="http://schemas.microsoft.com/office/drawing/2014/main" id="{10EFCE03-26D5-C849-A93D-85BB8C17B7F2}"/>
                  </a:ext>
                </a:extLst>
              </p:cNvPr>
              <p:cNvSpPr>
                <a:spLocks noChangeArrowheads="1"/>
              </p:cNvSpPr>
              <p:nvPr/>
            </p:nvSpPr>
            <p:spPr bwMode="auto">
              <a:xfrm>
                <a:off x="1780" y="2020"/>
                <a:ext cx="1144" cy="328"/>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a:latin typeface="Verdana" panose="020B0604030504040204" pitchFamily="34" charset="0"/>
                    <a:ea typeface="Verdana" panose="020B0604030504040204" pitchFamily="34" charset="0"/>
                    <a:cs typeface="Verdana" panose="020B0604030504040204" pitchFamily="34" charset="0"/>
                  </a:rPr>
                  <a:t>Verify</a:t>
                </a:r>
              </a:p>
            </p:txBody>
          </p:sp>
          <p:sp>
            <p:nvSpPr>
              <p:cNvPr id="37" name="Rectangle 13">
                <a:extLst>
                  <a:ext uri="{FF2B5EF4-FFF2-40B4-BE49-F238E27FC236}">
                    <a16:creationId xmlns:a16="http://schemas.microsoft.com/office/drawing/2014/main" id="{27396E59-893A-5F45-9F18-057B23471668}"/>
                  </a:ext>
                </a:extLst>
              </p:cNvPr>
              <p:cNvSpPr>
                <a:spLocks noChangeArrowheads="1"/>
              </p:cNvSpPr>
              <p:nvPr/>
            </p:nvSpPr>
            <p:spPr bwMode="auto">
              <a:xfrm>
                <a:off x="1780" y="1684"/>
                <a:ext cx="1144" cy="328"/>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dirty="0">
                    <a:latin typeface="Verdana" panose="020B0604030504040204" pitchFamily="34" charset="0"/>
                    <a:ea typeface="Verdana" panose="020B0604030504040204" pitchFamily="34" charset="0"/>
                    <a:cs typeface="Verdana" panose="020B0604030504040204" pitchFamily="34" charset="0"/>
                  </a:rPr>
                  <a:t>Design</a:t>
                </a:r>
              </a:p>
            </p:txBody>
          </p:sp>
        </p:grpSp>
        <p:sp>
          <p:nvSpPr>
            <p:cNvPr id="32" name="Line 14">
              <a:extLst>
                <a:ext uri="{FF2B5EF4-FFF2-40B4-BE49-F238E27FC236}">
                  <a16:creationId xmlns:a16="http://schemas.microsoft.com/office/drawing/2014/main" id="{1B058F32-BDB1-424C-BDA0-BF395806BAD4}"/>
                </a:ext>
              </a:extLst>
            </p:cNvPr>
            <p:cNvSpPr>
              <a:spLocks noChangeShapeType="1"/>
            </p:cNvSpPr>
            <p:nvPr/>
          </p:nvSpPr>
          <p:spPr bwMode="auto">
            <a:xfrm>
              <a:off x="1629" y="1631"/>
              <a:ext cx="152" cy="1"/>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Verdana" panose="020B0604030504040204" pitchFamily="34" charset="0"/>
                <a:ea typeface="Verdana" panose="020B0604030504040204" pitchFamily="34" charset="0"/>
                <a:cs typeface="Verdana" panose="020B0604030504040204" pitchFamily="34" charset="0"/>
              </a:endParaRPr>
            </a:p>
          </p:txBody>
        </p:sp>
        <p:sp>
          <p:nvSpPr>
            <p:cNvPr id="33" name="Line 15">
              <a:extLst>
                <a:ext uri="{FF2B5EF4-FFF2-40B4-BE49-F238E27FC236}">
                  <a16:creationId xmlns:a16="http://schemas.microsoft.com/office/drawing/2014/main" id="{46144DC5-7ED2-FC4C-9EB4-4367C1F8D98C}"/>
                </a:ext>
              </a:extLst>
            </p:cNvPr>
            <p:cNvSpPr>
              <a:spLocks noChangeShapeType="1"/>
            </p:cNvSpPr>
            <p:nvPr/>
          </p:nvSpPr>
          <p:spPr bwMode="auto">
            <a:xfrm>
              <a:off x="2933" y="2143"/>
              <a:ext cx="376" cy="1"/>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Verdana" panose="020B0604030504040204" pitchFamily="34" charset="0"/>
                <a:ea typeface="Verdana" panose="020B0604030504040204" pitchFamily="34" charset="0"/>
                <a:cs typeface="Verdana" panose="020B0604030504040204" pitchFamily="34" charset="0"/>
              </a:endParaRPr>
            </a:p>
          </p:txBody>
        </p:sp>
        <p:sp>
          <p:nvSpPr>
            <p:cNvPr id="34" name="Freeform 16">
              <a:extLst>
                <a:ext uri="{FF2B5EF4-FFF2-40B4-BE49-F238E27FC236}">
                  <a16:creationId xmlns:a16="http://schemas.microsoft.com/office/drawing/2014/main" id="{029FE2DF-D2BF-F34A-A077-160E4BCE5E7C}"/>
                </a:ext>
              </a:extLst>
            </p:cNvPr>
            <p:cNvSpPr>
              <a:spLocks/>
            </p:cNvSpPr>
            <p:nvPr/>
          </p:nvSpPr>
          <p:spPr bwMode="auto">
            <a:xfrm>
              <a:off x="4473" y="2575"/>
              <a:ext cx="289" cy="433"/>
            </a:xfrm>
            <a:custGeom>
              <a:avLst/>
              <a:gdLst>
                <a:gd name="T0" fmla="*/ 0 w 289"/>
                <a:gd name="T1" fmla="*/ 0 h 433"/>
                <a:gd name="T2" fmla="*/ 288 w 289"/>
                <a:gd name="T3" fmla="*/ 0 h 433"/>
                <a:gd name="T4" fmla="*/ 288 w 289"/>
                <a:gd name="T5" fmla="*/ 432 h 433"/>
              </a:gdLst>
              <a:ahLst/>
              <a:cxnLst>
                <a:cxn ang="0">
                  <a:pos x="T0" y="T1"/>
                </a:cxn>
                <a:cxn ang="0">
                  <a:pos x="T2" y="T3"/>
                </a:cxn>
                <a:cxn ang="0">
                  <a:pos x="T4" y="T5"/>
                </a:cxn>
              </a:cxnLst>
              <a:rect l="0" t="0" r="r" b="b"/>
              <a:pathLst>
                <a:path w="289" h="433">
                  <a:moveTo>
                    <a:pt x="0" y="0"/>
                  </a:moveTo>
                  <a:lnTo>
                    <a:pt x="288" y="0"/>
                  </a:lnTo>
                  <a:lnTo>
                    <a:pt x="288" y="432"/>
                  </a:lnTo>
                </a:path>
              </a:pathLst>
            </a:custGeom>
            <a:noFill/>
            <a:ln w="12700" cap="rnd"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atin typeface="Verdana" panose="020B0604030504040204" pitchFamily="34" charset="0"/>
                <a:ea typeface="Verdana" panose="020B0604030504040204" pitchFamily="34" charset="0"/>
                <a:cs typeface="Verdana" panose="020B0604030504040204" pitchFamily="34" charset="0"/>
              </a:endParaRPr>
            </a:p>
          </p:txBody>
        </p:sp>
        <p:sp>
          <p:nvSpPr>
            <p:cNvPr id="35" name="Line 17">
              <a:extLst>
                <a:ext uri="{FF2B5EF4-FFF2-40B4-BE49-F238E27FC236}">
                  <a16:creationId xmlns:a16="http://schemas.microsoft.com/office/drawing/2014/main" id="{FB508A41-0D28-5F47-83BC-BB29DEECA604}"/>
                </a:ext>
              </a:extLst>
            </p:cNvPr>
            <p:cNvSpPr>
              <a:spLocks noChangeShapeType="1"/>
            </p:cNvSpPr>
            <p:nvPr/>
          </p:nvSpPr>
          <p:spPr bwMode="auto">
            <a:xfrm>
              <a:off x="4993" y="3347"/>
              <a:ext cx="1" cy="184"/>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Verdana" panose="020B0604030504040204" pitchFamily="34" charset="0"/>
                <a:ea typeface="Verdana" panose="020B0604030504040204" pitchFamily="34" charset="0"/>
                <a:cs typeface="Verdana" panose="020B0604030504040204" pitchFamily="34" charset="0"/>
              </a:endParaRPr>
            </a:p>
          </p:txBody>
        </p:sp>
      </p:grpSp>
    </p:spTree>
    <p:extLst>
      <p:ext uri="{BB962C8B-B14F-4D97-AF65-F5344CB8AC3E}">
        <p14:creationId xmlns:p14="http://schemas.microsoft.com/office/powerpoint/2010/main" val="41315467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A97CF3-609E-EE4D-8D2E-3D825E6CE212}"/>
              </a:ext>
            </a:extLst>
          </p:cNvPr>
          <p:cNvSpPr>
            <a:spLocks noGrp="1"/>
          </p:cNvSpPr>
          <p:nvPr>
            <p:ph type="title"/>
          </p:nvPr>
        </p:nvSpPr>
        <p:spPr/>
        <p:txBody>
          <a:bodyPr/>
          <a:lstStyle/>
          <a:p>
            <a:r>
              <a:rPr lang="en-US" dirty="0"/>
              <a:t>Waterfall Model: Risk Assumptions</a:t>
            </a:r>
          </a:p>
        </p:txBody>
      </p:sp>
      <p:sp>
        <p:nvSpPr>
          <p:cNvPr id="4" name="Slide Number Placeholder 3">
            <a:extLst>
              <a:ext uri="{FF2B5EF4-FFF2-40B4-BE49-F238E27FC236}">
                <a16:creationId xmlns:a16="http://schemas.microsoft.com/office/drawing/2014/main" id="{29021430-84E2-0046-8FF2-2A2A0F067DDE}"/>
              </a:ext>
            </a:extLst>
          </p:cNvPr>
          <p:cNvSpPr>
            <a:spLocks noGrp="1"/>
          </p:cNvSpPr>
          <p:nvPr>
            <p:ph type="sldNum" sz="quarter" idx="12"/>
          </p:nvPr>
        </p:nvSpPr>
        <p:spPr/>
        <p:txBody>
          <a:bodyPr/>
          <a:lstStyle/>
          <a:p>
            <a:fld id="{20F37917-FD3A-4669-9018-DA04BCDD3D75}" type="slidenum">
              <a:rPr lang="en-US" smtClean="0"/>
              <a:t>7</a:t>
            </a:fld>
            <a:endParaRPr lang="en-US"/>
          </a:p>
        </p:txBody>
      </p:sp>
      <p:graphicFrame>
        <p:nvGraphicFramePr>
          <p:cNvPr id="8" name="Chart 7">
            <a:extLst>
              <a:ext uri="{FF2B5EF4-FFF2-40B4-BE49-F238E27FC236}">
                <a16:creationId xmlns:a16="http://schemas.microsoft.com/office/drawing/2014/main" id="{46B3348C-825D-2B4A-AA1F-6FAA6DE3EFC8}"/>
              </a:ext>
            </a:extLst>
          </p:cNvPr>
          <p:cNvGraphicFramePr/>
          <p:nvPr>
            <p:extLst>
              <p:ext uri="{D42A27DB-BD31-4B8C-83A1-F6EECF244321}">
                <p14:modId xmlns:p14="http://schemas.microsoft.com/office/powerpoint/2010/main" val="189496260"/>
              </p:ext>
            </p:extLst>
          </p:nvPr>
        </p:nvGraphicFramePr>
        <p:xfrm>
          <a:off x="2032000" y="1447186"/>
          <a:ext cx="8128000" cy="5418667"/>
        </p:xfrm>
        <a:graphic>
          <a:graphicData uri="http://schemas.openxmlformats.org/drawingml/2006/chart">
            <c:chart xmlns:c="http://schemas.openxmlformats.org/drawingml/2006/chart" xmlns:r="http://schemas.openxmlformats.org/officeDocument/2006/relationships" r:id="rId3"/>
          </a:graphicData>
        </a:graphic>
      </p:graphicFrame>
      <p:sp>
        <p:nvSpPr>
          <p:cNvPr id="3" name="TextBox 2">
            <a:extLst>
              <a:ext uri="{FF2B5EF4-FFF2-40B4-BE49-F238E27FC236}">
                <a16:creationId xmlns:a16="http://schemas.microsoft.com/office/drawing/2014/main" id="{EC230D3F-8926-2241-8090-1FEC5931BA80}"/>
              </a:ext>
            </a:extLst>
          </p:cNvPr>
          <p:cNvSpPr txBox="1"/>
          <p:nvPr/>
        </p:nvSpPr>
        <p:spPr>
          <a:xfrm>
            <a:off x="2544679" y="1343818"/>
            <a:ext cx="7102642" cy="914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r>
              <a:rPr lang="en-US" b="1" dirty="0">
                <a:solidFill>
                  <a:schemeClr val="tx1"/>
                </a:solidFill>
              </a:rPr>
              <a:t>The cost to fix a defect grows exponentially with each development phase</a:t>
            </a:r>
          </a:p>
        </p:txBody>
      </p:sp>
    </p:spTree>
    <p:extLst>
      <p:ext uri="{BB962C8B-B14F-4D97-AF65-F5344CB8AC3E}">
        <p14:creationId xmlns:p14="http://schemas.microsoft.com/office/powerpoint/2010/main" val="41167722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9AB04-643E-DE44-B8A2-A1D4165DDF36}"/>
              </a:ext>
            </a:extLst>
          </p:cNvPr>
          <p:cNvSpPr>
            <a:spLocks noGrp="1"/>
          </p:cNvSpPr>
          <p:nvPr>
            <p:ph type="title"/>
          </p:nvPr>
        </p:nvSpPr>
        <p:spPr/>
        <p:txBody>
          <a:bodyPr/>
          <a:lstStyle/>
          <a:p>
            <a:r>
              <a:rPr lang="en-US" dirty="0"/>
              <a:t>Waterfall Process Improves on Code + Fix</a:t>
            </a:r>
          </a:p>
        </p:txBody>
      </p:sp>
      <p:sp>
        <p:nvSpPr>
          <p:cNvPr id="3" name="Content Placeholder 2">
            <a:extLst>
              <a:ext uri="{FF2B5EF4-FFF2-40B4-BE49-F238E27FC236}">
                <a16:creationId xmlns:a16="http://schemas.microsoft.com/office/drawing/2014/main" id="{FBFD1130-7D13-E04D-AC70-7C5E5FB4AEE8}"/>
              </a:ext>
            </a:extLst>
          </p:cNvPr>
          <p:cNvSpPr>
            <a:spLocks noGrp="1"/>
          </p:cNvSpPr>
          <p:nvPr>
            <p:ph idx="1"/>
          </p:nvPr>
        </p:nvSpPr>
        <p:spPr>
          <a:xfrm>
            <a:off x="631020" y="3354618"/>
            <a:ext cx="7887346" cy="2718949"/>
          </a:xfrm>
        </p:spPr>
        <p:txBody>
          <a:bodyPr/>
          <a:lstStyle/>
          <a:p>
            <a:r>
              <a:rPr lang="en-US" dirty="0"/>
              <a:t>Measurable progress with risk contained in each phase</a:t>
            </a:r>
          </a:p>
          <a:p>
            <a:r>
              <a:rPr lang="en-US" dirty="0"/>
              <a:t>Possible to estimate each phase based on past projects</a:t>
            </a:r>
          </a:p>
          <a:p>
            <a:r>
              <a:rPr lang="en-US" dirty="0"/>
              <a:t>Division of labor: Natural segmentation between phases</a:t>
            </a:r>
          </a:p>
        </p:txBody>
      </p:sp>
      <p:sp>
        <p:nvSpPr>
          <p:cNvPr id="4" name="Slide Number Placeholder 3">
            <a:extLst>
              <a:ext uri="{FF2B5EF4-FFF2-40B4-BE49-F238E27FC236}">
                <a16:creationId xmlns:a16="http://schemas.microsoft.com/office/drawing/2014/main" id="{9CAAAFE3-22BF-0549-8E86-E5DA2351291A}"/>
              </a:ext>
            </a:extLst>
          </p:cNvPr>
          <p:cNvSpPr>
            <a:spLocks noGrp="1"/>
          </p:cNvSpPr>
          <p:nvPr>
            <p:ph type="sldNum" sz="quarter" idx="12"/>
          </p:nvPr>
        </p:nvSpPr>
        <p:spPr/>
        <p:txBody>
          <a:bodyPr/>
          <a:lstStyle/>
          <a:p>
            <a:fld id="{20F37917-FD3A-4669-9018-DA04BCDD3D75}" type="slidenum">
              <a:rPr lang="en-US" smtClean="0"/>
              <a:t>8</a:t>
            </a:fld>
            <a:endParaRPr lang="en-US"/>
          </a:p>
        </p:txBody>
      </p:sp>
      <p:grpSp>
        <p:nvGrpSpPr>
          <p:cNvPr id="5" name="Group 2">
            <a:extLst>
              <a:ext uri="{FF2B5EF4-FFF2-40B4-BE49-F238E27FC236}">
                <a16:creationId xmlns:a16="http://schemas.microsoft.com/office/drawing/2014/main" id="{46E691D7-03B7-6347-99BA-2D7A11643644}"/>
              </a:ext>
            </a:extLst>
          </p:cNvPr>
          <p:cNvGrpSpPr>
            <a:grpSpLocks/>
          </p:cNvGrpSpPr>
          <p:nvPr/>
        </p:nvGrpSpPr>
        <p:grpSpPr bwMode="auto">
          <a:xfrm>
            <a:off x="4574693" y="1745586"/>
            <a:ext cx="7163839" cy="3613814"/>
            <a:chOff x="485" y="1091"/>
            <a:chExt cx="5080" cy="2776"/>
          </a:xfrm>
        </p:grpSpPr>
        <p:grpSp>
          <p:nvGrpSpPr>
            <p:cNvPr id="6" name="Group 3">
              <a:extLst>
                <a:ext uri="{FF2B5EF4-FFF2-40B4-BE49-F238E27FC236}">
                  <a16:creationId xmlns:a16="http://schemas.microsoft.com/office/drawing/2014/main" id="{DB217FA3-05A8-6545-8D59-EDEAF24807FE}"/>
                </a:ext>
              </a:extLst>
            </p:cNvPr>
            <p:cNvGrpSpPr>
              <a:grpSpLocks/>
            </p:cNvGrpSpPr>
            <p:nvPr/>
          </p:nvGrpSpPr>
          <p:grpSpPr bwMode="auto">
            <a:xfrm>
              <a:off x="485" y="1091"/>
              <a:ext cx="1144" cy="664"/>
              <a:chOff x="244" y="1204"/>
              <a:chExt cx="1144" cy="664"/>
            </a:xfrm>
          </p:grpSpPr>
          <p:sp>
            <p:nvSpPr>
              <p:cNvPr id="19" name="Rectangle 4">
                <a:extLst>
                  <a:ext uri="{FF2B5EF4-FFF2-40B4-BE49-F238E27FC236}">
                    <a16:creationId xmlns:a16="http://schemas.microsoft.com/office/drawing/2014/main" id="{FB7CB92D-FDB4-1049-A471-DCF1179C623C}"/>
                  </a:ext>
                </a:extLst>
              </p:cNvPr>
              <p:cNvSpPr>
                <a:spLocks noChangeArrowheads="1"/>
              </p:cNvSpPr>
              <p:nvPr/>
            </p:nvSpPr>
            <p:spPr bwMode="auto">
              <a:xfrm>
                <a:off x="244" y="1204"/>
                <a:ext cx="1144" cy="328"/>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sz="1200">
                    <a:latin typeface="Verdana" panose="020B0604030504040204" pitchFamily="34" charset="0"/>
                    <a:ea typeface="Verdana" panose="020B0604030504040204" pitchFamily="34" charset="0"/>
                    <a:cs typeface="Verdana" panose="020B0604030504040204" pitchFamily="34" charset="0"/>
                  </a:rPr>
                  <a:t>Requirements</a:t>
                </a:r>
              </a:p>
            </p:txBody>
          </p:sp>
          <p:sp>
            <p:nvSpPr>
              <p:cNvPr id="20" name="Rectangle 5">
                <a:extLst>
                  <a:ext uri="{FF2B5EF4-FFF2-40B4-BE49-F238E27FC236}">
                    <a16:creationId xmlns:a16="http://schemas.microsoft.com/office/drawing/2014/main" id="{FB71DFFF-C7EF-2A49-ADB8-A62BCA2DE1FE}"/>
                  </a:ext>
                </a:extLst>
              </p:cNvPr>
              <p:cNvSpPr>
                <a:spLocks noChangeArrowheads="1"/>
              </p:cNvSpPr>
              <p:nvPr/>
            </p:nvSpPr>
            <p:spPr bwMode="auto">
              <a:xfrm>
                <a:off x="244" y="1540"/>
                <a:ext cx="1144" cy="328"/>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sz="1200">
                    <a:latin typeface="Verdana" panose="020B0604030504040204" pitchFamily="34" charset="0"/>
                    <a:ea typeface="Verdana" panose="020B0604030504040204" pitchFamily="34" charset="0"/>
                    <a:cs typeface="Verdana" panose="020B0604030504040204" pitchFamily="34" charset="0"/>
                  </a:rPr>
                  <a:t>Validate</a:t>
                </a:r>
              </a:p>
            </p:txBody>
          </p:sp>
        </p:grpSp>
        <p:sp>
          <p:nvSpPr>
            <p:cNvPr id="7" name="Rectangle 6">
              <a:extLst>
                <a:ext uri="{FF2B5EF4-FFF2-40B4-BE49-F238E27FC236}">
                  <a16:creationId xmlns:a16="http://schemas.microsoft.com/office/drawing/2014/main" id="{356DDF59-FB4D-0644-9506-7691A77B6A1C}"/>
                </a:ext>
              </a:extLst>
            </p:cNvPr>
            <p:cNvSpPr>
              <a:spLocks noChangeArrowheads="1"/>
            </p:cNvSpPr>
            <p:nvPr/>
          </p:nvSpPr>
          <p:spPr bwMode="auto">
            <a:xfrm>
              <a:off x="4421" y="3539"/>
              <a:ext cx="1144" cy="328"/>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sz="1200">
                  <a:latin typeface="Verdana" panose="020B0604030504040204" pitchFamily="34" charset="0"/>
                  <a:ea typeface="Verdana" panose="020B0604030504040204" pitchFamily="34" charset="0"/>
                  <a:cs typeface="Verdana" panose="020B0604030504040204" pitchFamily="34" charset="0"/>
                </a:rPr>
                <a:t>Retirement</a:t>
              </a:r>
            </a:p>
          </p:txBody>
        </p:sp>
        <p:sp>
          <p:nvSpPr>
            <p:cNvPr id="8" name="Rectangle 7">
              <a:extLst>
                <a:ext uri="{FF2B5EF4-FFF2-40B4-BE49-F238E27FC236}">
                  <a16:creationId xmlns:a16="http://schemas.microsoft.com/office/drawing/2014/main" id="{D6773645-6DE9-A64E-B8E1-1EFD9205C28C}"/>
                </a:ext>
              </a:extLst>
            </p:cNvPr>
            <p:cNvSpPr>
              <a:spLocks noChangeArrowheads="1"/>
            </p:cNvSpPr>
            <p:nvPr/>
          </p:nvSpPr>
          <p:spPr bwMode="auto">
            <a:xfrm>
              <a:off x="4421" y="3011"/>
              <a:ext cx="1144" cy="328"/>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sz="1200">
                  <a:latin typeface="Verdana" panose="020B0604030504040204" pitchFamily="34" charset="0"/>
                  <a:ea typeface="Verdana" panose="020B0604030504040204" pitchFamily="34" charset="0"/>
                  <a:cs typeface="Verdana" panose="020B0604030504040204" pitchFamily="34" charset="0"/>
                </a:rPr>
                <a:t>Operations</a:t>
              </a:r>
            </a:p>
          </p:txBody>
        </p:sp>
        <p:grpSp>
          <p:nvGrpSpPr>
            <p:cNvPr id="9" name="Group 8">
              <a:extLst>
                <a:ext uri="{FF2B5EF4-FFF2-40B4-BE49-F238E27FC236}">
                  <a16:creationId xmlns:a16="http://schemas.microsoft.com/office/drawing/2014/main" id="{AF1A8E34-1095-6B4F-8203-5B2D09F2423E}"/>
                </a:ext>
              </a:extLst>
            </p:cNvPr>
            <p:cNvGrpSpPr>
              <a:grpSpLocks/>
            </p:cNvGrpSpPr>
            <p:nvPr/>
          </p:nvGrpSpPr>
          <p:grpSpPr bwMode="auto">
            <a:xfrm>
              <a:off x="3309" y="2051"/>
              <a:ext cx="1144" cy="664"/>
              <a:chOff x="3316" y="2164"/>
              <a:chExt cx="1144" cy="664"/>
            </a:xfrm>
          </p:grpSpPr>
          <p:sp>
            <p:nvSpPr>
              <p:cNvPr id="17" name="Rectangle 9">
                <a:extLst>
                  <a:ext uri="{FF2B5EF4-FFF2-40B4-BE49-F238E27FC236}">
                    <a16:creationId xmlns:a16="http://schemas.microsoft.com/office/drawing/2014/main" id="{0267C310-8F62-7C44-B4AD-0D6974227DB8}"/>
                  </a:ext>
                </a:extLst>
              </p:cNvPr>
              <p:cNvSpPr>
                <a:spLocks noChangeArrowheads="1"/>
              </p:cNvSpPr>
              <p:nvPr/>
            </p:nvSpPr>
            <p:spPr bwMode="auto">
              <a:xfrm>
                <a:off x="3316" y="2500"/>
                <a:ext cx="1144" cy="328"/>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sz="1200">
                    <a:latin typeface="Verdana" panose="020B0604030504040204" pitchFamily="34" charset="0"/>
                    <a:ea typeface="Verdana" panose="020B0604030504040204" pitchFamily="34" charset="0"/>
                    <a:cs typeface="Verdana" panose="020B0604030504040204" pitchFamily="34" charset="0"/>
                  </a:rPr>
                  <a:t>Test</a:t>
                </a:r>
              </a:p>
            </p:txBody>
          </p:sp>
          <p:sp>
            <p:nvSpPr>
              <p:cNvPr id="18" name="Rectangle 10">
                <a:extLst>
                  <a:ext uri="{FF2B5EF4-FFF2-40B4-BE49-F238E27FC236}">
                    <a16:creationId xmlns:a16="http://schemas.microsoft.com/office/drawing/2014/main" id="{ADA40516-A5BF-CA43-864E-4B12D99A135C}"/>
                  </a:ext>
                </a:extLst>
              </p:cNvPr>
              <p:cNvSpPr>
                <a:spLocks noChangeArrowheads="1"/>
              </p:cNvSpPr>
              <p:nvPr/>
            </p:nvSpPr>
            <p:spPr bwMode="auto">
              <a:xfrm>
                <a:off x="3316" y="2164"/>
                <a:ext cx="1144" cy="328"/>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sz="1200">
                    <a:latin typeface="Verdana" panose="020B0604030504040204" pitchFamily="34" charset="0"/>
                    <a:ea typeface="Verdana" panose="020B0604030504040204" pitchFamily="34" charset="0"/>
                    <a:cs typeface="Verdana" panose="020B0604030504040204" pitchFamily="34" charset="0"/>
                  </a:rPr>
                  <a:t>Implementation</a:t>
                </a:r>
              </a:p>
            </p:txBody>
          </p:sp>
        </p:grpSp>
        <p:grpSp>
          <p:nvGrpSpPr>
            <p:cNvPr id="10" name="Group 11">
              <a:extLst>
                <a:ext uri="{FF2B5EF4-FFF2-40B4-BE49-F238E27FC236}">
                  <a16:creationId xmlns:a16="http://schemas.microsoft.com/office/drawing/2014/main" id="{F12FE17E-D1E5-C94F-9F2B-1CC1003BA0F8}"/>
                </a:ext>
              </a:extLst>
            </p:cNvPr>
            <p:cNvGrpSpPr>
              <a:grpSpLocks/>
            </p:cNvGrpSpPr>
            <p:nvPr/>
          </p:nvGrpSpPr>
          <p:grpSpPr bwMode="auto">
            <a:xfrm>
              <a:off x="1781" y="1571"/>
              <a:ext cx="1144" cy="664"/>
              <a:chOff x="1780" y="1684"/>
              <a:chExt cx="1144" cy="664"/>
            </a:xfrm>
          </p:grpSpPr>
          <p:sp>
            <p:nvSpPr>
              <p:cNvPr id="15" name="Rectangle 12">
                <a:extLst>
                  <a:ext uri="{FF2B5EF4-FFF2-40B4-BE49-F238E27FC236}">
                    <a16:creationId xmlns:a16="http://schemas.microsoft.com/office/drawing/2014/main" id="{BAB5B35B-9448-9D44-8A58-D498FC5237A7}"/>
                  </a:ext>
                </a:extLst>
              </p:cNvPr>
              <p:cNvSpPr>
                <a:spLocks noChangeArrowheads="1"/>
              </p:cNvSpPr>
              <p:nvPr/>
            </p:nvSpPr>
            <p:spPr bwMode="auto">
              <a:xfrm>
                <a:off x="1780" y="2020"/>
                <a:ext cx="1144" cy="328"/>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sz="1200">
                    <a:latin typeface="Verdana" panose="020B0604030504040204" pitchFamily="34" charset="0"/>
                    <a:ea typeface="Verdana" panose="020B0604030504040204" pitchFamily="34" charset="0"/>
                    <a:cs typeface="Verdana" panose="020B0604030504040204" pitchFamily="34" charset="0"/>
                  </a:rPr>
                  <a:t>Verify</a:t>
                </a:r>
              </a:p>
            </p:txBody>
          </p:sp>
          <p:sp>
            <p:nvSpPr>
              <p:cNvPr id="16" name="Rectangle 13">
                <a:extLst>
                  <a:ext uri="{FF2B5EF4-FFF2-40B4-BE49-F238E27FC236}">
                    <a16:creationId xmlns:a16="http://schemas.microsoft.com/office/drawing/2014/main" id="{627C2120-A0C7-ED4B-95AB-E1AE437104A9}"/>
                  </a:ext>
                </a:extLst>
              </p:cNvPr>
              <p:cNvSpPr>
                <a:spLocks noChangeArrowheads="1"/>
              </p:cNvSpPr>
              <p:nvPr/>
            </p:nvSpPr>
            <p:spPr bwMode="auto">
              <a:xfrm>
                <a:off x="1780" y="1684"/>
                <a:ext cx="1144" cy="328"/>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sz="1200" dirty="0">
                    <a:latin typeface="Verdana" panose="020B0604030504040204" pitchFamily="34" charset="0"/>
                    <a:ea typeface="Verdana" panose="020B0604030504040204" pitchFamily="34" charset="0"/>
                    <a:cs typeface="Verdana" panose="020B0604030504040204" pitchFamily="34" charset="0"/>
                  </a:rPr>
                  <a:t>Design</a:t>
                </a:r>
              </a:p>
            </p:txBody>
          </p:sp>
        </p:grpSp>
        <p:sp>
          <p:nvSpPr>
            <p:cNvPr id="11" name="Line 14">
              <a:extLst>
                <a:ext uri="{FF2B5EF4-FFF2-40B4-BE49-F238E27FC236}">
                  <a16:creationId xmlns:a16="http://schemas.microsoft.com/office/drawing/2014/main" id="{94C8B65E-7BC7-5A4D-B4F6-884BEDF41D91}"/>
                </a:ext>
              </a:extLst>
            </p:cNvPr>
            <p:cNvSpPr>
              <a:spLocks noChangeShapeType="1"/>
            </p:cNvSpPr>
            <p:nvPr/>
          </p:nvSpPr>
          <p:spPr bwMode="auto">
            <a:xfrm>
              <a:off x="1629" y="1631"/>
              <a:ext cx="152" cy="1"/>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00">
                <a:latin typeface="Verdana" panose="020B0604030504040204" pitchFamily="34" charset="0"/>
                <a:ea typeface="Verdana" panose="020B0604030504040204" pitchFamily="34" charset="0"/>
                <a:cs typeface="Verdana" panose="020B0604030504040204" pitchFamily="34" charset="0"/>
              </a:endParaRPr>
            </a:p>
          </p:txBody>
        </p:sp>
        <p:sp>
          <p:nvSpPr>
            <p:cNvPr id="12" name="Line 15">
              <a:extLst>
                <a:ext uri="{FF2B5EF4-FFF2-40B4-BE49-F238E27FC236}">
                  <a16:creationId xmlns:a16="http://schemas.microsoft.com/office/drawing/2014/main" id="{E2C49B73-6156-5045-8B5A-04E4BC2219D8}"/>
                </a:ext>
              </a:extLst>
            </p:cNvPr>
            <p:cNvSpPr>
              <a:spLocks noChangeShapeType="1"/>
            </p:cNvSpPr>
            <p:nvPr/>
          </p:nvSpPr>
          <p:spPr bwMode="auto">
            <a:xfrm>
              <a:off x="2933" y="2143"/>
              <a:ext cx="376" cy="1"/>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00">
                <a:latin typeface="Verdana" panose="020B0604030504040204" pitchFamily="34" charset="0"/>
                <a:ea typeface="Verdana" panose="020B0604030504040204" pitchFamily="34" charset="0"/>
                <a:cs typeface="Verdana" panose="020B0604030504040204" pitchFamily="34" charset="0"/>
              </a:endParaRPr>
            </a:p>
          </p:txBody>
        </p:sp>
        <p:sp>
          <p:nvSpPr>
            <p:cNvPr id="13" name="Freeform 16">
              <a:extLst>
                <a:ext uri="{FF2B5EF4-FFF2-40B4-BE49-F238E27FC236}">
                  <a16:creationId xmlns:a16="http://schemas.microsoft.com/office/drawing/2014/main" id="{E3BA0DD1-8946-4645-A1EC-9D4AE1A41E1E}"/>
                </a:ext>
              </a:extLst>
            </p:cNvPr>
            <p:cNvSpPr>
              <a:spLocks/>
            </p:cNvSpPr>
            <p:nvPr/>
          </p:nvSpPr>
          <p:spPr bwMode="auto">
            <a:xfrm>
              <a:off x="4473" y="2575"/>
              <a:ext cx="289" cy="433"/>
            </a:xfrm>
            <a:custGeom>
              <a:avLst/>
              <a:gdLst>
                <a:gd name="T0" fmla="*/ 0 w 289"/>
                <a:gd name="T1" fmla="*/ 0 h 433"/>
                <a:gd name="T2" fmla="*/ 288 w 289"/>
                <a:gd name="T3" fmla="*/ 0 h 433"/>
                <a:gd name="T4" fmla="*/ 288 w 289"/>
                <a:gd name="T5" fmla="*/ 432 h 433"/>
              </a:gdLst>
              <a:ahLst/>
              <a:cxnLst>
                <a:cxn ang="0">
                  <a:pos x="T0" y="T1"/>
                </a:cxn>
                <a:cxn ang="0">
                  <a:pos x="T2" y="T3"/>
                </a:cxn>
                <a:cxn ang="0">
                  <a:pos x="T4" y="T5"/>
                </a:cxn>
              </a:cxnLst>
              <a:rect l="0" t="0" r="r" b="b"/>
              <a:pathLst>
                <a:path w="289" h="433">
                  <a:moveTo>
                    <a:pt x="0" y="0"/>
                  </a:moveTo>
                  <a:lnTo>
                    <a:pt x="288" y="0"/>
                  </a:lnTo>
                  <a:lnTo>
                    <a:pt x="288" y="432"/>
                  </a:lnTo>
                </a:path>
              </a:pathLst>
            </a:custGeom>
            <a:noFill/>
            <a:ln w="12700" cap="rnd"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200">
                <a:latin typeface="Verdana" panose="020B0604030504040204" pitchFamily="34" charset="0"/>
                <a:ea typeface="Verdana" panose="020B0604030504040204" pitchFamily="34" charset="0"/>
                <a:cs typeface="Verdana" panose="020B0604030504040204" pitchFamily="34" charset="0"/>
              </a:endParaRPr>
            </a:p>
          </p:txBody>
        </p:sp>
        <p:sp>
          <p:nvSpPr>
            <p:cNvPr id="14" name="Line 17">
              <a:extLst>
                <a:ext uri="{FF2B5EF4-FFF2-40B4-BE49-F238E27FC236}">
                  <a16:creationId xmlns:a16="http://schemas.microsoft.com/office/drawing/2014/main" id="{A4F1C7CC-519C-514A-A7FD-B36EC70F329F}"/>
                </a:ext>
              </a:extLst>
            </p:cNvPr>
            <p:cNvSpPr>
              <a:spLocks noChangeShapeType="1"/>
            </p:cNvSpPr>
            <p:nvPr/>
          </p:nvSpPr>
          <p:spPr bwMode="auto">
            <a:xfrm>
              <a:off x="4993" y="3347"/>
              <a:ext cx="1" cy="184"/>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00">
                <a:latin typeface="Verdana" panose="020B0604030504040204" pitchFamily="34" charset="0"/>
                <a:ea typeface="Verdana" panose="020B0604030504040204" pitchFamily="34" charset="0"/>
                <a:cs typeface="Verdana" panose="020B0604030504040204" pitchFamily="34" charset="0"/>
              </a:endParaRPr>
            </a:p>
          </p:txBody>
        </p:sp>
      </p:grpSp>
    </p:spTree>
    <p:extLst>
      <p:ext uri="{BB962C8B-B14F-4D97-AF65-F5344CB8AC3E}">
        <p14:creationId xmlns:p14="http://schemas.microsoft.com/office/powerpoint/2010/main" val="16791760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5" name="Rectangle 134">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2C146DC-837A-B34B-BA4E-8D1697D654B2}"/>
              </a:ext>
            </a:extLst>
          </p:cNvPr>
          <p:cNvSpPr>
            <a:spLocks noGrp="1"/>
          </p:cNvSpPr>
          <p:nvPr>
            <p:ph type="title"/>
          </p:nvPr>
        </p:nvSpPr>
        <p:spPr>
          <a:xfrm>
            <a:off x="640080" y="325369"/>
            <a:ext cx="4368602" cy="1956841"/>
          </a:xfrm>
        </p:spPr>
        <p:txBody>
          <a:bodyPr anchor="b">
            <a:normAutofit/>
          </a:bodyPr>
          <a:lstStyle/>
          <a:p>
            <a:r>
              <a:rPr lang="en-US" dirty="0"/>
              <a:t>Waterfall Model adds process overhead</a:t>
            </a:r>
          </a:p>
        </p:txBody>
      </p:sp>
      <p:sp>
        <p:nvSpPr>
          <p:cNvPr id="137"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CDB9757-7186-BB4A-9D1A-41EDE1BEEE01}"/>
              </a:ext>
            </a:extLst>
          </p:cNvPr>
          <p:cNvSpPr>
            <a:spLocks noGrp="1"/>
          </p:cNvSpPr>
          <p:nvPr>
            <p:ph idx="1"/>
          </p:nvPr>
        </p:nvSpPr>
        <p:spPr>
          <a:xfrm>
            <a:off x="640080" y="2872899"/>
            <a:ext cx="4243589" cy="3320668"/>
          </a:xfrm>
        </p:spPr>
        <p:txBody>
          <a:bodyPr>
            <a:normAutofit/>
          </a:bodyPr>
          <a:lstStyle/>
          <a:p>
            <a:pPr marL="0" indent="0">
              <a:buNone/>
            </a:pPr>
            <a:r>
              <a:rPr lang="en-US" sz="2200"/>
              <a:t>Since formal quality assurance happens at each phase, it’s necessary to produce extremely detailed…</a:t>
            </a:r>
          </a:p>
          <a:p>
            <a:pPr lvl="1"/>
            <a:r>
              <a:rPr lang="en-US" sz="2200"/>
              <a:t>Requirements documents</a:t>
            </a:r>
          </a:p>
          <a:p>
            <a:pPr lvl="1"/>
            <a:r>
              <a:rPr lang="en-US" sz="2200"/>
              <a:t>Design documents</a:t>
            </a:r>
          </a:p>
          <a:p>
            <a:pPr lvl="1"/>
            <a:r>
              <a:rPr lang="en-US" sz="2200"/>
              <a:t>Source code with documentation</a:t>
            </a:r>
            <a:endParaRPr lang="en-US" sz="2200" dirty="0"/>
          </a:p>
        </p:txBody>
      </p:sp>
      <p:pic>
        <p:nvPicPr>
          <p:cNvPr id="5122" name="Picture 2">
            <a:extLst>
              <a:ext uri="{FF2B5EF4-FFF2-40B4-BE49-F238E27FC236}">
                <a16:creationId xmlns:a16="http://schemas.microsoft.com/office/drawing/2014/main" id="{97853A7D-B3A2-304D-9A09-885EC6BDFA7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318" r="5455"/>
          <a:stretch/>
        </p:blipFill>
        <p:spPr bwMode="auto">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46A8871E-9B26-5745-8D00-040876995AE8}"/>
              </a:ext>
            </a:extLst>
          </p:cNvPr>
          <p:cNvSpPr>
            <a:spLocks noGrp="1"/>
          </p:cNvSpPr>
          <p:nvPr>
            <p:ph type="sldNum" sz="quarter" idx="12"/>
          </p:nvPr>
        </p:nvSpPr>
        <p:spPr>
          <a:xfrm>
            <a:off x="10439400" y="6356350"/>
            <a:ext cx="914400" cy="365125"/>
          </a:xfrm>
        </p:spPr>
        <p:txBody>
          <a:bodyPr>
            <a:normAutofit/>
          </a:bodyPr>
          <a:lstStyle/>
          <a:p>
            <a:pPr>
              <a:spcAft>
                <a:spcPts val="600"/>
              </a:spcAft>
            </a:pPr>
            <a:fld id="{20F37917-FD3A-4669-9018-DA04BCDD3D75}" type="slidenum">
              <a:rPr lang="en-US" smtClean="0">
                <a:solidFill>
                  <a:srgbClr val="FFFFFF"/>
                </a:solidFill>
              </a:rPr>
              <a:pPr>
                <a:spcAft>
                  <a:spcPts val="600"/>
                </a:spcAft>
              </a:pPr>
              <a:t>9</a:t>
            </a:fld>
            <a:endParaRPr lang="en-US">
              <a:solidFill>
                <a:srgbClr val="FFFFFF"/>
              </a:solidFill>
            </a:endParaRPr>
          </a:p>
        </p:txBody>
      </p:sp>
    </p:spTree>
    <p:extLst>
      <p:ext uri="{BB962C8B-B14F-4D97-AF65-F5344CB8AC3E}">
        <p14:creationId xmlns:p14="http://schemas.microsoft.com/office/powerpoint/2010/main" val="237782744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lumMod val="20000"/>
            <a:lumOff val="80000"/>
          </a:schemeClr>
        </a:solidFill>
        <a:ln>
          <a:solidFill>
            <a:srgbClr val="0070C0"/>
          </a:solidFill>
        </a:ln>
      </a:spPr>
      <a:bodyPr rtlCol="0" anchor="ctr"/>
      <a:lstStyle>
        <a:defPPr algn="l">
          <a:defRPr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tailEnd type="arrow" w="lg" len="lg"/>
        </a:ln>
      </a:spPr>
      <a:bodyPr/>
      <a:lstStyle/>
      <a:style>
        <a:lnRef idx="1">
          <a:schemeClr val="accent1"/>
        </a:lnRef>
        <a:fillRef idx="0">
          <a:schemeClr val="accent1"/>
        </a:fillRef>
        <a:effectRef idx="0">
          <a:schemeClr val="accent1"/>
        </a:effectRef>
        <a:fontRef idx="minor">
          <a:schemeClr val="tx1"/>
        </a:fontRef>
      </a:style>
    </a:lnDef>
    <a:tx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l">
          <a:defRPr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12871</TotalTime>
  <Words>3983</Words>
  <Application>Microsoft Office PowerPoint</Application>
  <PresentationFormat>Widescreen</PresentationFormat>
  <Paragraphs>394</Paragraphs>
  <Slides>28</Slides>
  <Notes>27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28</vt:i4>
      </vt:variant>
    </vt:vector>
  </HeadingPairs>
  <TitlesOfParts>
    <vt:vector size="35" baseType="lpstr">
      <vt:lpstr>Helvetica Neue</vt:lpstr>
      <vt:lpstr>Calibri</vt:lpstr>
      <vt:lpstr>Times New Roman</vt:lpstr>
      <vt:lpstr>Wingdings</vt:lpstr>
      <vt:lpstr>Verdana</vt:lpstr>
      <vt:lpstr>Arial</vt:lpstr>
      <vt:lpstr>Office Theme</vt:lpstr>
      <vt:lpstr>CS 4530: Fundamentals of Software Engineering Module 7.2: Software Development Processes</vt:lpstr>
      <vt:lpstr>Learning Goals for this Lesson</vt:lpstr>
      <vt:lpstr>Review: How to make sure we are building the right thing</vt:lpstr>
      <vt:lpstr>Software Process: Code + Fix</vt:lpstr>
      <vt:lpstr>A brief history of software planning</vt:lpstr>
      <vt:lpstr>Software Process: Waterfall (~1970)</vt:lpstr>
      <vt:lpstr>Waterfall Model: Risk Assumptions</vt:lpstr>
      <vt:lpstr>Waterfall Process Improves on Code + Fix</vt:lpstr>
      <vt:lpstr>Waterfall Model adds process overhead</vt:lpstr>
      <vt:lpstr>Waterfall Model Reduces Risk by Preventing Change</vt:lpstr>
      <vt:lpstr>Waterfall Model: Applications</vt:lpstr>
      <vt:lpstr>Waterfall Model: Wasted Work Product</vt:lpstr>
      <vt:lpstr>Waterfall Variation: Iterative Process (~1980s)</vt:lpstr>
      <vt:lpstr>The Agile Model Reduces Risk by Embracing Change (~2000)</vt:lpstr>
      <vt:lpstr>Agile Manifesto</vt:lpstr>
      <vt:lpstr>Warning: Agile can be a buzzword</vt:lpstr>
      <vt:lpstr>Agile and Waterfall have different philosophies about rist</vt:lpstr>
      <vt:lpstr>Agile Values Embrace Change</vt:lpstr>
      <vt:lpstr>Agile Practice: Everyone is Responsible for Quality</vt:lpstr>
      <vt:lpstr>Agile requires a quality assurance process</vt:lpstr>
      <vt:lpstr>Agile Empowers Workers to Improve Processes: Toyota Production System (1990’s)</vt:lpstr>
      <vt:lpstr>Agile Processes are Iterative</vt:lpstr>
      <vt:lpstr>Agile Processes Reduce Risk by Time Boxing</vt:lpstr>
      <vt:lpstr>Agile Practice: Test Driven Development (TDD)</vt:lpstr>
      <vt:lpstr>Agile Practice: Code Review</vt:lpstr>
      <vt:lpstr>SE Research Question: Why Do Code Review?</vt:lpstr>
      <vt:lpstr>Agility and You</vt:lpstr>
      <vt:lpstr>Learning Goals for this Lesson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4530: Fundamentals of Software Engineering Module 6.1: Software Development Processes</dc:title>
  <dc:creator>Mitchell Wand</dc:creator>
  <cp:lastModifiedBy>Mitchell Wand</cp:lastModifiedBy>
  <cp:revision>214</cp:revision>
  <dcterms:created xsi:type="dcterms:W3CDTF">2021-01-07T15:19:22Z</dcterms:created>
  <dcterms:modified xsi:type="dcterms:W3CDTF">2024-09-23T19:40:15Z</dcterms:modified>
</cp:coreProperties>
</file>